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64" r:id="rId4"/>
  </p:sldMasterIdLst>
  <p:notesMasterIdLst>
    <p:notesMasterId r:id="rId26"/>
  </p:notesMasterIdLst>
  <p:handoutMasterIdLst>
    <p:handoutMasterId r:id="rId27"/>
  </p:handoutMasterIdLst>
  <p:sldIdLst>
    <p:sldId id="295" r:id="rId5"/>
    <p:sldId id="304" r:id="rId6"/>
    <p:sldId id="310" r:id="rId7"/>
    <p:sldId id="297" r:id="rId8"/>
    <p:sldId id="305" r:id="rId9"/>
    <p:sldId id="306" r:id="rId10"/>
    <p:sldId id="307" r:id="rId11"/>
    <p:sldId id="308" r:id="rId12"/>
    <p:sldId id="311" r:id="rId13"/>
    <p:sldId id="309" r:id="rId14"/>
    <p:sldId id="314" r:id="rId15"/>
    <p:sldId id="315" r:id="rId16"/>
    <p:sldId id="316" r:id="rId17"/>
    <p:sldId id="317" r:id="rId18"/>
    <p:sldId id="322" r:id="rId19"/>
    <p:sldId id="323" r:id="rId20"/>
    <p:sldId id="324" r:id="rId21"/>
    <p:sldId id="325" r:id="rId22"/>
    <p:sldId id="312" r:id="rId23"/>
    <p:sldId id="313" r:id="rId24"/>
    <p:sldId id="2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1293" autoAdjust="0"/>
  </p:normalViewPr>
  <p:slideViewPr>
    <p:cSldViewPr snapToGrid="0">
      <p:cViewPr varScale="1">
        <p:scale>
          <a:sx n="66" d="100"/>
          <a:sy n="66" d="100"/>
        </p:scale>
        <p:origin x="668" y="272"/>
      </p:cViewPr>
      <p:guideLst/>
    </p:cSldViewPr>
  </p:slideViewPr>
  <p:outlineViewPr>
    <p:cViewPr>
      <p:scale>
        <a:sx n="33" d="100"/>
        <a:sy n="33" d="100"/>
      </p:scale>
      <p:origin x="0" y="-4896"/>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81869F-F6FC-6A0D-CE07-6B540E550E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A6B6C1-6185-79F5-23C8-927538634E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341E86C-C6B4-424D-8295-67D3386172F0}" type="datetimeFigureOut">
              <a:rPr lang="en-US" smtClean="0"/>
              <a:t>7/10/2025</a:t>
            </a:fld>
            <a:endParaRPr lang="en-US" dirty="0"/>
          </a:p>
        </p:txBody>
      </p:sp>
      <p:sp>
        <p:nvSpPr>
          <p:cNvPr id="4" name="Footer Placeholder 3">
            <a:extLst>
              <a:ext uri="{FF2B5EF4-FFF2-40B4-BE49-F238E27FC236}">
                <a16:creationId xmlns:a16="http://schemas.microsoft.com/office/drawing/2014/main" id="{D875153B-EAEA-CF1E-30D7-16C2E64586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72AFB7-47EE-893B-5887-BDC37DCA5F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94707-CAF6-40B0-A7EA-C5F3C63CBD6B}" type="slidenum">
              <a:rPr lang="en-US" smtClean="0"/>
              <a:t>‹#›</a:t>
            </a:fld>
            <a:endParaRPr lang="en-US" dirty="0"/>
          </a:p>
        </p:txBody>
      </p:sp>
    </p:spTree>
    <p:extLst>
      <p:ext uri="{BB962C8B-B14F-4D97-AF65-F5344CB8AC3E}">
        <p14:creationId xmlns:p14="http://schemas.microsoft.com/office/powerpoint/2010/main" val="40334112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7/10/2025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1</a:t>
            </a:fld>
            <a:endParaRPr lang="en-US" dirty="0"/>
          </a:p>
        </p:txBody>
      </p:sp>
    </p:spTree>
    <p:extLst>
      <p:ext uri="{BB962C8B-B14F-4D97-AF65-F5344CB8AC3E}">
        <p14:creationId xmlns:p14="http://schemas.microsoft.com/office/powerpoint/2010/main" val="245177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4</a:t>
            </a:fld>
            <a:endParaRPr lang="en-US" dirty="0"/>
          </a:p>
        </p:txBody>
      </p:sp>
    </p:spTree>
    <p:extLst>
      <p:ext uri="{BB962C8B-B14F-4D97-AF65-F5344CB8AC3E}">
        <p14:creationId xmlns:p14="http://schemas.microsoft.com/office/powerpoint/2010/main" val="118417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5</a:t>
            </a:fld>
            <a:endParaRPr lang="en-US" dirty="0"/>
          </a:p>
        </p:txBody>
      </p:sp>
    </p:spTree>
    <p:extLst>
      <p:ext uri="{BB962C8B-B14F-4D97-AF65-F5344CB8AC3E}">
        <p14:creationId xmlns:p14="http://schemas.microsoft.com/office/powerpoint/2010/main" val="1219070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6</a:t>
            </a:fld>
            <a:endParaRPr lang="en-US" dirty="0"/>
          </a:p>
        </p:txBody>
      </p:sp>
    </p:spTree>
    <p:extLst>
      <p:ext uri="{BB962C8B-B14F-4D97-AF65-F5344CB8AC3E}">
        <p14:creationId xmlns:p14="http://schemas.microsoft.com/office/powerpoint/2010/main" val="140491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42455A-0D23-4EAB-9AF9-2CC2B3066B0A}" type="slidenum">
              <a:rPr lang="en-US" smtClean="0"/>
              <a:t>21</a:t>
            </a:fld>
            <a:endParaRPr lang="en-US" dirty="0"/>
          </a:p>
        </p:txBody>
      </p:sp>
    </p:spTree>
    <p:extLst>
      <p:ext uri="{BB962C8B-B14F-4D97-AF65-F5344CB8AC3E}">
        <p14:creationId xmlns:p14="http://schemas.microsoft.com/office/powerpoint/2010/main" val="803951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42636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51989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54591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858000"/>
          </a:xfrm>
          <a:solidFill>
            <a:schemeClr val="accent6"/>
          </a:solidFill>
        </p:spPr>
        <p:txBody>
          <a:bodyPr/>
          <a:lstStyle>
            <a:lvl1pPr algn="ctr">
              <a:defRPr/>
            </a:lvl1pPr>
          </a:lstStyle>
          <a:p>
            <a:r>
              <a:rPr lang="en-US"/>
              <a:t>Click icon to add picture</a:t>
            </a:r>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hasCustomPrompt="1"/>
          </p:nvPr>
        </p:nvSpPr>
        <p:spPr>
          <a:xfrm>
            <a:off x="0" y="2705101"/>
            <a:ext cx="7537703" cy="2926080"/>
          </a:xfrm>
          <a:solidFill>
            <a:schemeClr val="bg1">
              <a:alpha val="93000"/>
            </a:schemeClr>
          </a:solidFill>
        </p:spPr>
        <p:txBody>
          <a:bodyPr lIns="822960" tIns="91440" bIns="548640" anchor="b" anchorCtr="0">
            <a:noAutofit/>
          </a:bodyPr>
          <a:lstStyle>
            <a:lvl1pPr>
              <a:defRPr/>
            </a:lvl1pPr>
          </a:lstStyle>
          <a:p>
            <a:r>
              <a:rPr lang="en-US" sz="5400" dirty="0">
                <a:solidFill>
                  <a:schemeClr val="tx1"/>
                </a:solidFill>
              </a:rPr>
              <a:t>Click to add title</a:t>
            </a:r>
          </a:p>
        </p:txBody>
      </p:sp>
    </p:spTree>
    <p:extLst>
      <p:ext uri="{BB962C8B-B14F-4D97-AF65-F5344CB8AC3E}">
        <p14:creationId xmlns:p14="http://schemas.microsoft.com/office/powerpoint/2010/main" val="6783446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Section Break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DBCCDB-B58C-45B3-9E63-49F7B0819260}"/>
              </a:ext>
              <a:ext uri="{C183D7F6-B498-43B3-948B-1728B52AA6E4}">
                <adec:decorative xmlns:adec="http://schemas.microsoft.com/office/drawing/2017/decorative" val="1"/>
              </a:ext>
            </a:extLst>
          </p:cNvPr>
          <p:cNvSpPr/>
          <p:nvPr userDrawn="1"/>
        </p:nvSpPr>
        <p:spPr bwMode="white">
          <a:xfrm>
            <a:off x="0" y="4334005"/>
            <a:ext cx="12192000" cy="252399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244128-E256-C1DC-AC6D-2BF10AC410DF}"/>
              </a:ext>
            </a:extLst>
          </p:cNvPr>
          <p:cNvSpPr>
            <a:spLocks noGrp="1"/>
          </p:cNvSpPr>
          <p:nvPr>
            <p:ph type="title" hasCustomPrompt="1"/>
          </p:nvPr>
        </p:nvSpPr>
        <p:spPr>
          <a:xfrm>
            <a:off x="1065212" y="4609578"/>
            <a:ext cx="10058400" cy="1295922"/>
          </a:xfrm>
        </p:spPr>
        <p:txBody>
          <a:bodyPr>
            <a:normAutofit/>
          </a:bodyPr>
          <a:lstStyle>
            <a:lvl1pPr>
              <a:defRPr sz="4800">
                <a:solidFill>
                  <a:schemeClr val="bg1"/>
                </a:solidFill>
              </a:defRPr>
            </a:lvl1pPr>
          </a:lstStyle>
          <a:p>
            <a:r>
              <a:rPr lang="en-US" dirty="0"/>
              <a:t>Click to add title</a:t>
            </a: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hasCustomPrompt="1"/>
          </p:nvPr>
        </p:nvSpPr>
        <p:spPr>
          <a:xfrm>
            <a:off x="1065212" y="5943600"/>
            <a:ext cx="10058400" cy="914400"/>
          </a:xfrm>
        </p:spPr>
        <p:txBody>
          <a:bodyPr lIns="91440">
            <a:normAutofit/>
          </a:bodyPr>
          <a:lstStyle>
            <a:lvl1pPr marL="0" indent="0">
              <a:buNone/>
              <a:defRPr sz="2400">
                <a:solidFill>
                  <a:schemeClr val="bg1"/>
                </a:solidFill>
              </a:defRPr>
            </a:lvl1pPr>
          </a:lstStyle>
          <a:p>
            <a:r>
              <a:rPr lang="en-US" sz="1500" dirty="0">
                <a:solidFill>
                  <a:schemeClr val="bg1"/>
                </a:solidFill>
              </a:rPr>
              <a:t>Click to add subtitle</a:t>
            </a: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355723"/>
          </a:xfrm>
          <a:solidFill>
            <a:schemeClr val="accent6"/>
          </a:solidFill>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814982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hasCustomPrompt="1"/>
          </p:nvPr>
        </p:nvSpPr>
        <p:spPr>
          <a:xfrm>
            <a:off x="1097280" y="286603"/>
            <a:ext cx="10058400" cy="1450757"/>
          </a:xfrm>
        </p:spPr>
        <p:txBody>
          <a:bodyPr/>
          <a:lstStyle/>
          <a:p>
            <a:r>
              <a:rPr lang="en-US" sz="4800" dirty="0">
                <a:solidFill>
                  <a:schemeClr val="tx1"/>
                </a:solidFill>
              </a:rPr>
              <a:t>Click to add title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hasCustomPrompt="1"/>
          </p:nvPr>
        </p:nvSpPr>
        <p:spPr>
          <a:xfrm>
            <a:off x="1097280" y="2182849"/>
            <a:ext cx="10058399" cy="3956692"/>
          </a:xfrm>
        </p:spPr>
        <p:txBody>
          <a:bodyPr lIns="91440">
            <a:normAutofit/>
          </a:bodyPr>
          <a:lstStyle>
            <a:lvl1pPr marL="0" indent="0">
              <a:spcBef>
                <a:spcPts val="1200"/>
              </a:spcBef>
              <a:spcAft>
                <a:spcPts val="200"/>
              </a:spcAft>
              <a:buFont typeface="Arial" panose="020B0604020202020204" pitchFamily="34" charset="0"/>
              <a:buNone/>
              <a:defRPr sz="2400"/>
            </a:lvl1pPr>
            <a:lvl2pPr marL="384048" indent="-182880">
              <a:spcBef>
                <a:spcPts val="1200"/>
              </a:spcBef>
              <a:spcAft>
                <a:spcPts val="200"/>
              </a:spcAft>
              <a:buClr>
                <a:schemeClr val="accent2"/>
              </a:buClr>
              <a:buFont typeface="Arial" panose="020B0604020202020204" pitchFamily="34" charset="0"/>
              <a:buChar char="•"/>
              <a:defRPr sz="2400"/>
            </a:lvl2pPr>
            <a:lvl3pPr>
              <a:spcBef>
                <a:spcPts val="1200"/>
              </a:spcBef>
              <a:spcAft>
                <a:spcPts val="200"/>
              </a:spcAft>
              <a:defRPr sz="2400"/>
            </a:lvl3pPr>
            <a:lvl4pPr>
              <a:spcBef>
                <a:spcPts val="1200"/>
              </a:spcBef>
              <a:spcAft>
                <a:spcPts val="200"/>
              </a:spcAft>
              <a:defRPr sz="2400"/>
            </a:lvl4pPr>
            <a:lvl5pPr>
              <a:spcBef>
                <a:spcPts val="1200"/>
              </a:spcBef>
              <a:spcAft>
                <a:spcPts val="200"/>
              </a:spcAft>
              <a:defRPr sz="2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53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hasCustomPrompt="1"/>
          </p:nvPr>
        </p:nvSpPr>
        <p:spPr>
          <a:xfrm>
            <a:off x="7859485" y="640080"/>
            <a:ext cx="3690257" cy="2450676"/>
          </a:xfrm>
        </p:spPr>
        <p:txBody>
          <a:bodyPr>
            <a:normAutofit/>
          </a:bodyPr>
          <a:lstStyle>
            <a:lvl1pPr>
              <a:defRPr/>
            </a:lvl1pPr>
          </a:lstStyle>
          <a:p>
            <a:r>
              <a:rPr lang="en-US" dirty="0"/>
              <a:t>Click to add title</a:t>
            </a:r>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3255512"/>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normAutofit/>
          </a:bodyPr>
          <a:lstStyle>
            <a:lvl1pPr algn="ctr">
              <a:defRPr sz="1800"/>
            </a:lvl1p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hasCustomPrompt="1"/>
          </p:nvPr>
        </p:nvSpPr>
        <p:spPr>
          <a:xfrm>
            <a:off x="7859485" y="3429000"/>
            <a:ext cx="3690257" cy="2440094"/>
          </a:xfrm>
        </p:spPr>
        <p:txBody>
          <a:bodyPr lIns="91440">
            <a:normAutofit/>
          </a:bodyPr>
          <a:lstStyle>
            <a:lvl1pPr marL="0" indent="0">
              <a:buNone/>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Presentation Title</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866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918782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a:t>Presentation Title</a:t>
            </a:r>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33236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70848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a:t>20XX</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76516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718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5" name="Rectangle 4">
            <a:extLst>
              <a:ext uri="{FF2B5EF4-FFF2-40B4-BE49-F238E27FC236}">
                <a16:creationId xmlns:a16="http://schemas.microsoft.com/office/drawing/2014/main" id="{A8464DCA-A9BF-A892-3059-84E13570D01E}"/>
              </a:ext>
              <a:ext uri="{C183D7F6-B498-43B3-948B-1728B52AA6E4}">
                <adec:decorative xmlns:adec="http://schemas.microsoft.com/office/drawing/2017/decorative" val="1"/>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0702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a:t>20XX</a:t>
            </a:r>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a:t>Presentation Title</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52646308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a:t>20XX</a:t>
            </a:r>
            <a:endParaRPr lang="en-US" dirty="0"/>
          </a:p>
        </p:txBody>
      </p:sp>
      <p:sp>
        <p:nvSpPr>
          <p:cNvPr id="6" name="Footer Placeholder 5"/>
          <p:cNvSpPr>
            <a:spLocks noGrp="1"/>
          </p:cNvSpPr>
          <p:nvPr>
            <p:ph type="ftr" sz="quarter" idx="11"/>
          </p:nvPr>
        </p:nvSpPr>
        <p:spPr>
          <a:xfrm>
            <a:off x="1097279" y="6446838"/>
            <a:ext cx="6818262" cy="365125"/>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06775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a:t>20XX</a:t>
            </a:r>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5607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9" r:id="rId13"/>
    <p:sldLayoutId id="2147483780" r:id="rId14"/>
    <p:sldLayoutId id="2147483788" r:id="rId15"/>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mailto:ltruong@greendotcorp.com"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microsoft365.com/?home=1"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GreenDotAccountInfo@greendotcorp.com"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greendot.atlassian.net/servicedesk/customer/portal/107/group/151/create/475"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hyperlink" Target="mailto:sgoli@greendotcorp.com"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hyperlink" Target="mailto:sagoli@deloitte.com" TargetMode="External"/><Relationship Id="rId5" Type="http://schemas.openxmlformats.org/officeDocument/2006/relationships/hyperlink" Target="mailto:atripathy1@greendotcorp.com" TargetMode="External"/><Relationship Id="rId4" Type="http://schemas.openxmlformats.org/officeDocument/2006/relationships/hyperlink" Target="mailto:antripathy@deloitt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hyperlink" Target="https://go.microsoft.com/fwlink/?linkid=206860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 group of people sitting at a table">
            <a:extLst>
              <a:ext uri="{FF2B5EF4-FFF2-40B4-BE49-F238E27FC236}">
                <a16:creationId xmlns:a16="http://schemas.microsoft.com/office/drawing/2014/main" id="{6BEAD192-141F-FDDE-021B-8674B81EECD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13" r="13"/>
          <a:stretch/>
        </p:blipFill>
        <p:spPr/>
      </p:pic>
      <p:sp>
        <p:nvSpPr>
          <p:cNvPr id="6" name="Title 5">
            <a:extLst>
              <a:ext uri="{FF2B5EF4-FFF2-40B4-BE49-F238E27FC236}">
                <a16:creationId xmlns:a16="http://schemas.microsoft.com/office/drawing/2014/main" id="{8C834208-78D3-55FF-0568-AC7434753C76}"/>
              </a:ext>
            </a:extLst>
          </p:cNvPr>
          <p:cNvSpPr>
            <a:spLocks noGrp="1"/>
          </p:cNvSpPr>
          <p:nvPr>
            <p:ph type="ctrTitle"/>
          </p:nvPr>
        </p:nvSpPr>
        <p:spPr/>
        <p:txBody>
          <a:bodyPr/>
          <a:lstStyle/>
          <a:p>
            <a:r>
              <a:rPr lang="en-US" dirty="0"/>
              <a:t>GreenDot Onboarding</a:t>
            </a:r>
          </a:p>
        </p:txBody>
      </p:sp>
    </p:spTree>
    <p:extLst>
      <p:ext uri="{BB962C8B-B14F-4D97-AF65-F5344CB8AC3E}">
        <p14:creationId xmlns:p14="http://schemas.microsoft.com/office/powerpoint/2010/main" val="2076879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error&#10;&#10;AI-generated content may be incorrect.">
            <a:extLst>
              <a:ext uri="{FF2B5EF4-FFF2-40B4-BE49-F238E27FC236}">
                <a16:creationId xmlns:a16="http://schemas.microsoft.com/office/drawing/2014/main" id="{97BE8E5D-E354-5979-6651-EDA47DD18DEA}"/>
              </a:ext>
            </a:extLst>
          </p:cNvPr>
          <p:cNvPicPr>
            <a:picLocks noChangeAspect="1"/>
          </p:cNvPicPr>
          <p:nvPr/>
        </p:nvPicPr>
        <p:blipFill>
          <a:blip r:embed="rId2"/>
          <a:stretch>
            <a:fillRect/>
          </a:stretch>
        </p:blipFill>
        <p:spPr>
          <a:xfrm>
            <a:off x="862344" y="1514126"/>
            <a:ext cx="5695950" cy="4746974"/>
          </a:xfrm>
          <a:prstGeom prst="rect">
            <a:avLst/>
          </a:prstGeom>
          <a:ln>
            <a:solidFill>
              <a:schemeClr val="tx1"/>
            </a:solidFill>
          </a:ln>
        </p:spPr>
      </p:pic>
      <p:sp>
        <p:nvSpPr>
          <p:cNvPr id="3" name="Subtitle 7">
            <a:extLst>
              <a:ext uri="{FF2B5EF4-FFF2-40B4-BE49-F238E27FC236}">
                <a16:creationId xmlns:a16="http://schemas.microsoft.com/office/drawing/2014/main" id="{6B01C434-FA48-8FF0-9331-6570E958F05B}"/>
              </a:ext>
            </a:extLst>
          </p:cNvPr>
          <p:cNvSpPr txBox="1">
            <a:spLocks/>
          </p:cNvSpPr>
          <p:nvPr/>
        </p:nvSpPr>
        <p:spPr>
          <a:xfrm>
            <a:off x="862344" y="313796"/>
            <a:ext cx="10720055" cy="840230"/>
          </a:xfrm>
          <a:prstGeom prst="rect">
            <a:avLst/>
          </a:prstGeom>
          <a:noFill/>
        </p:spPr>
        <p:txBody>
          <a:bodyPr vert="horz" wrap="square" lIns="0" tIns="45720" rIns="0" bIns="45720" rtlCol="0">
            <a:sp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90000"/>
              </a:lnSpc>
              <a:buFont typeface="Calibri" panose="020F0502020204030204" pitchFamily="34" charset="0"/>
              <a:buNone/>
            </a:pPr>
            <a:r>
              <a:rPr lang="en-US" sz="1800" dirty="0">
                <a:solidFill>
                  <a:schemeClr val="tx1"/>
                </a:solidFill>
              </a:rPr>
              <a:t>Note: In case, you are getting the below screen send an email to “Long Truong </a:t>
            </a:r>
            <a:r>
              <a:rPr lang="en-US" sz="1800" dirty="0">
                <a:solidFill>
                  <a:schemeClr val="tx1"/>
                </a:solidFill>
                <a:hlinkClick r:id="rId3"/>
              </a:rPr>
              <a:t>ltruong@greendotcorp.com</a:t>
            </a:r>
            <a:r>
              <a:rPr lang="en-US" sz="1800" dirty="0">
                <a:solidFill>
                  <a:schemeClr val="tx1"/>
                </a:solidFill>
              </a:rPr>
              <a:t>” mentioning him regarding the issues accessing the remote desktop. Additionally, please provide him with your Green Dot email address and phone numbers, so that the Green dot team can reset your password.</a:t>
            </a:r>
          </a:p>
        </p:txBody>
      </p:sp>
    </p:spTree>
    <p:extLst>
      <p:ext uri="{BB962C8B-B14F-4D97-AF65-F5344CB8AC3E}">
        <p14:creationId xmlns:p14="http://schemas.microsoft.com/office/powerpoint/2010/main" val="2039251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E43AE-A75C-28B2-53C4-974A596A488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5A2BF96-106E-D301-79DB-B6B6C3152F29}"/>
              </a:ext>
            </a:extLst>
          </p:cNvPr>
          <p:cNvSpPr txBox="1"/>
          <p:nvPr/>
        </p:nvSpPr>
        <p:spPr>
          <a:xfrm>
            <a:off x="480290" y="267855"/>
            <a:ext cx="8293840" cy="707886"/>
          </a:xfrm>
          <a:prstGeom prst="rect">
            <a:avLst/>
          </a:prstGeom>
          <a:noFill/>
        </p:spPr>
        <p:txBody>
          <a:bodyPr wrap="square" rtlCol="0">
            <a:spAutoFit/>
          </a:bodyPr>
          <a:lstStyle/>
          <a:p>
            <a:r>
              <a:rPr lang="en-US" sz="4000" dirty="0">
                <a:latin typeface="+mj-lt"/>
              </a:rPr>
              <a:t>Accessing the ECM PROD Desktop</a:t>
            </a:r>
          </a:p>
        </p:txBody>
      </p:sp>
      <p:sp>
        <p:nvSpPr>
          <p:cNvPr id="6" name="TextBox 5">
            <a:extLst>
              <a:ext uri="{FF2B5EF4-FFF2-40B4-BE49-F238E27FC236}">
                <a16:creationId xmlns:a16="http://schemas.microsoft.com/office/drawing/2014/main" id="{33517B59-E56A-B793-5791-809C18A92B3A}"/>
              </a:ext>
            </a:extLst>
          </p:cNvPr>
          <p:cNvSpPr txBox="1"/>
          <p:nvPr/>
        </p:nvSpPr>
        <p:spPr>
          <a:xfrm>
            <a:off x="480290" y="1082054"/>
            <a:ext cx="8969339" cy="646331"/>
          </a:xfrm>
          <a:prstGeom prst="rect">
            <a:avLst/>
          </a:prstGeom>
          <a:noFill/>
        </p:spPr>
        <p:txBody>
          <a:bodyPr wrap="square" rtlCol="0">
            <a:spAutoFit/>
          </a:bodyPr>
          <a:lstStyle/>
          <a:p>
            <a:pPr marL="342900" indent="-342900">
              <a:buAutoNum type="arabicPeriod"/>
            </a:pPr>
            <a:r>
              <a:rPr lang="en-US" sz="1800" dirty="0">
                <a:solidFill>
                  <a:schemeClr val="tx1"/>
                </a:solidFill>
              </a:rPr>
              <a:t>Navigate to Remote desktop</a:t>
            </a:r>
          </a:p>
          <a:p>
            <a:pPr marL="342900" indent="-342900">
              <a:buAutoNum type="arabicPeriod"/>
            </a:pPr>
            <a:r>
              <a:rPr lang="en-US" dirty="0"/>
              <a:t>Click on the three dots in the top right hand bar, and click subscribe</a:t>
            </a:r>
            <a:endParaRPr lang="en-US" sz="1800" dirty="0">
              <a:solidFill>
                <a:schemeClr val="tx1"/>
              </a:solidFill>
            </a:endParaRPr>
          </a:p>
        </p:txBody>
      </p:sp>
      <p:pic>
        <p:nvPicPr>
          <p:cNvPr id="3" name="Picture 2">
            <a:extLst>
              <a:ext uri="{FF2B5EF4-FFF2-40B4-BE49-F238E27FC236}">
                <a16:creationId xmlns:a16="http://schemas.microsoft.com/office/drawing/2014/main" id="{304A6F20-7C91-D63F-1BEB-0B9E471940DC}"/>
              </a:ext>
            </a:extLst>
          </p:cNvPr>
          <p:cNvPicPr>
            <a:picLocks noChangeAspect="1"/>
          </p:cNvPicPr>
          <p:nvPr/>
        </p:nvPicPr>
        <p:blipFill>
          <a:blip r:embed="rId2"/>
          <a:stretch>
            <a:fillRect/>
          </a:stretch>
        </p:blipFill>
        <p:spPr>
          <a:xfrm>
            <a:off x="480290" y="1777989"/>
            <a:ext cx="10428715" cy="2309263"/>
          </a:xfrm>
          <a:prstGeom prst="rect">
            <a:avLst/>
          </a:prstGeom>
        </p:spPr>
      </p:pic>
      <p:pic>
        <p:nvPicPr>
          <p:cNvPr id="8" name="Picture 7">
            <a:extLst>
              <a:ext uri="{FF2B5EF4-FFF2-40B4-BE49-F238E27FC236}">
                <a16:creationId xmlns:a16="http://schemas.microsoft.com/office/drawing/2014/main" id="{F107191D-6342-5120-B8E6-7AE305F50CB0}"/>
              </a:ext>
            </a:extLst>
          </p:cNvPr>
          <p:cNvPicPr>
            <a:picLocks noChangeAspect="1"/>
          </p:cNvPicPr>
          <p:nvPr/>
        </p:nvPicPr>
        <p:blipFill>
          <a:blip r:embed="rId3"/>
          <a:stretch>
            <a:fillRect/>
          </a:stretch>
        </p:blipFill>
        <p:spPr>
          <a:xfrm>
            <a:off x="8204200" y="3184088"/>
            <a:ext cx="3000058" cy="2613331"/>
          </a:xfrm>
          <a:prstGeom prst="rect">
            <a:avLst/>
          </a:prstGeom>
          <a:ln>
            <a:solidFill>
              <a:schemeClr val="tx1"/>
            </a:solidFill>
          </a:ln>
        </p:spPr>
      </p:pic>
      <p:sp>
        <p:nvSpPr>
          <p:cNvPr id="9" name="Isosceles Triangle 8">
            <a:extLst>
              <a:ext uri="{FF2B5EF4-FFF2-40B4-BE49-F238E27FC236}">
                <a16:creationId xmlns:a16="http://schemas.microsoft.com/office/drawing/2014/main" id="{BD716665-E616-10B3-D88C-8BBB3298D822}"/>
              </a:ext>
            </a:extLst>
          </p:cNvPr>
          <p:cNvSpPr/>
          <p:nvPr/>
        </p:nvSpPr>
        <p:spPr>
          <a:xfrm>
            <a:off x="8204200" y="2074683"/>
            <a:ext cx="3000058" cy="1109405"/>
          </a:xfrm>
          <a:prstGeom prst="triangle">
            <a:avLst>
              <a:gd name="adj" fmla="val 8560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0036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16829-C81A-5698-D431-F775C8E231F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801F60A-6E2F-DAFD-E759-A381F9E16677}"/>
              </a:ext>
            </a:extLst>
          </p:cNvPr>
          <p:cNvSpPr txBox="1"/>
          <p:nvPr/>
        </p:nvSpPr>
        <p:spPr>
          <a:xfrm>
            <a:off x="480290" y="267855"/>
            <a:ext cx="8293840" cy="707886"/>
          </a:xfrm>
          <a:prstGeom prst="rect">
            <a:avLst/>
          </a:prstGeom>
          <a:noFill/>
        </p:spPr>
        <p:txBody>
          <a:bodyPr wrap="square" rtlCol="0">
            <a:spAutoFit/>
          </a:bodyPr>
          <a:lstStyle/>
          <a:p>
            <a:r>
              <a:rPr lang="en-US" sz="4000" dirty="0">
                <a:latin typeface="+mj-lt"/>
              </a:rPr>
              <a:t>Accessing the ECM PROD Desktop</a:t>
            </a:r>
          </a:p>
        </p:txBody>
      </p:sp>
      <p:sp>
        <p:nvSpPr>
          <p:cNvPr id="6" name="TextBox 5">
            <a:extLst>
              <a:ext uri="{FF2B5EF4-FFF2-40B4-BE49-F238E27FC236}">
                <a16:creationId xmlns:a16="http://schemas.microsoft.com/office/drawing/2014/main" id="{B09FE6B2-0FE3-C3DF-7567-5D601C76CE17}"/>
              </a:ext>
            </a:extLst>
          </p:cNvPr>
          <p:cNvSpPr txBox="1"/>
          <p:nvPr/>
        </p:nvSpPr>
        <p:spPr>
          <a:xfrm>
            <a:off x="480290" y="1082054"/>
            <a:ext cx="8969339" cy="646331"/>
          </a:xfrm>
          <a:prstGeom prst="rect">
            <a:avLst/>
          </a:prstGeom>
          <a:noFill/>
        </p:spPr>
        <p:txBody>
          <a:bodyPr wrap="square" rtlCol="0">
            <a:spAutoFit/>
          </a:bodyPr>
          <a:lstStyle/>
          <a:p>
            <a:r>
              <a:rPr lang="en-US" dirty="0"/>
              <a:t>3. Click “Use Another Account”</a:t>
            </a:r>
          </a:p>
          <a:p>
            <a:endParaRPr lang="en-US" sz="1800" dirty="0">
              <a:solidFill>
                <a:schemeClr val="tx1"/>
              </a:solidFill>
            </a:endParaRPr>
          </a:p>
        </p:txBody>
      </p:sp>
      <p:pic>
        <p:nvPicPr>
          <p:cNvPr id="4" name="Picture 3">
            <a:extLst>
              <a:ext uri="{FF2B5EF4-FFF2-40B4-BE49-F238E27FC236}">
                <a16:creationId xmlns:a16="http://schemas.microsoft.com/office/drawing/2014/main" id="{22727D3B-856F-1CE2-0743-F29653BBC170}"/>
              </a:ext>
            </a:extLst>
          </p:cNvPr>
          <p:cNvPicPr>
            <a:picLocks noChangeAspect="1"/>
          </p:cNvPicPr>
          <p:nvPr/>
        </p:nvPicPr>
        <p:blipFill>
          <a:blip r:embed="rId2"/>
          <a:stretch>
            <a:fillRect/>
          </a:stretch>
        </p:blipFill>
        <p:spPr>
          <a:xfrm>
            <a:off x="583374" y="1507303"/>
            <a:ext cx="2861574" cy="2513255"/>
          </a:xfrm>
          <a:prstGeom prst="rect">
            <a:avLst/>
          </a:prstGeom>
        </p:spPr>
      </p:pic>
      <p:sp>
        <p:nvSpPr>
          <p:cNvPr id="7" name="TextBox 6">
            <a:extLst>
              <a:ext uri="{FF2B5EF4-FFF2-40B4-BE49-F238E27FC236}">
                <a16:creationId xmlns:a16="http://schemas.microsoft.com/office/drawing/2014/main" id="{F1458548-F265-2670-C3B0-2AE8EA3230E3}"/>
              </a:ext>
            </a:extLst>
          </p:cNvPr>
          <p:cNvSpPr txBox="1"/>
          <p:nvPr/>
        </p:nvSpPr>
        <p:spPr>
          <a:xfrm>
            <a:off x="480289" y="4232291"/>
            <a:ext cx="8969339" cy="1200329"/>
          </a:xfrm>
          <a:prstGeom prst="rect">
            <a:avLst/>
          </a:prstGeom>
          <a:noFill/>
        </p:spPr>
        <p:txBody>
          <a:bodyPr wrap="square" rtlCol="0">
            <a:spAutoFit/>
          </a:bodyPr>
          <a:lstStyle/>
          <a:p>
            <a:r>
              <a:rPr lang="en-US" dirty="0"/>
              <a:t>4. Click “Use Another Account”</a:t>
            </a:r>
          </a:p>
          <a:p>
            <a:r>
              <a:rPr lang="en-US" dirty="0"/>
              <a:t>5. Add in your DC1 Username: dc1[username]@dc1.greendotcorp.com</a:t>
            </a:r>
          </a:p>
          <a:p>
            <a:r>
              <a:rPr lang="en-US" dirty="0"/>
              <a:t>6. Enter your DC1 password (temporary) </a:t>
            </a:r>
          </a:p>
          <a:p>
            <a:endParaRPr lang="en-US" sz="1800" dirty="0">
              <a:solidFill>
                <a:schemeClr val="tx1"/>
              </a:solidFill>
            </a:endParaRPr>
          </a:p>
        </p:txBody>
      </p:sp>
      <p:pic>
        <p:nvPicPr>
          <p:cNvPr id="11" name="Picture 10">
            <a:extLst>
              <a:ext uri="{FF2B5EF4-FFF2-40B4-BE49-F238E27FC236}">
                <a16:creationId xmlns:a16="http://schemas.microsoft.com/office/drawing/2014/main" id="{64A8EC3A-4AF0-71B9-504D-0569CFCACFC7}"/>
              </a:ext>
            </a:extLst>
          </p:cNvPr>
          <p:cNvPicPr>
            <a:picLocks noChangeAspect="1"/>
          </p:cNvPicPr>
          <p:nvPr/>
        </p:nvPicPr>
        <p:blipFill>
          <a:blip r:embed="rId3"/>
          <a:stretch>
            <a:fillRect/>
          </a:stretch>
        </p:blipFill>
        <p:spPr>
          <a:xfrm>
            <a:off x="7712413" y="3411677"/>
            <a:ext cx="3680598" cy="2841556"/>
          </a:xfrm>
          <a:prstGeom prst="rect">
            <a:avLst/>
          </a:prstGeom>
        </p:spPr>
      </p:pic>
    </p:spTree>
    <p:extLst>
      <p:ext uri="{BB962C8B-B14F-4D97-AF65-F5344CB8AC3E}">
        <p14:creationId xmlns:p14="http://schemas.microsoft.com/office/powerpoint/2010/main" val="422713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93C68-3877-F499-8285-57CE73514F8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41273D-A0C9-3912-B121-6BA01513FB1A}"/>
              </a:ext>
            </a:extLst>
          </p:cNvPr>
          <p:cNvSpPr txBox="1"/>
          <p:nvPr/>
        </p:nvSpPr>
        <p:spPr>
          <a:xfrm>
            <a:off x="480290" y="267855"/>
            <a:ext cx="8293840" cy="707886"/>
          </a:xfrm>
          <a:prstGeom prst="rect">
            <a:avLst/>
          </a:prstGeom>
          <a:noFill/>
        </p:spPr>
        <p:txBody>
          <a:bodyPr wrap="square" rtlCol="0">
            <a:spAutoFit/>
          </a:bodyPr>
          <a:lstStyle/>
          <a:p>
            <a:r>
              <a:rPr lang="en-US" sz="4000" dirty="0">
                <a:latin typeface="+mj-lt"/>
              </a:rPr>
              <a:t>Accessing the ECM PROD Desktops</a:t>
            </a:r>
          </a:p>
        </p:txBody>
      </p:sp>
      <p:sp>
        <p:nvSpPr>
          <p:cNvPr id="6" name="TextBox 5">
            <a:extLst>
              <a:ext uri="{FF2B5EF4-FFF2-40B4-BE49-F238E27FC236}">
                <a16:creationId xmlns:a16="http://schemas.microsoft.com/office/drawing/2014/main" id="{8A110250-0813-A2C2-23DB-1D576518AF34}"/>
              </a:ext>
            </a:extLst>
          </p:cNvPr>
          <p:cNvSpPr txBox="1"/>
          <p:nvPr/>
        </p:nvSpPr>
        <p:spPr>
          <a:xfrm>
            <a:off x="480290" y="1056067"/>
            <a:ext cx="8969339" cy="646331"/>
          </a:xfrm>
          <a:prstGeom prst="rect">
            <a:avLst/>
          </a:prstGeom>
          <a:noFill/>
        </p:spPr>
        <p:txBody>
          <a:bodyPr wrap="square" rtlCol="0">
            <a:spAutoFit/>
          </a:bodyPr>
          <a:lstStyle/>
          <a:p>
            <a:r>
              <a:rPr lang="en-US" dirty="0"/>
              <a:t>7. Enter your temporary password</a:t>
            </a:r>
          </a:p>
          <a:p>
            <a:endParaRPr lang="en-US" sz="1800" dirty="0">
              <a:solidFill>
                <a:schemeClr val="tx1"/>
              </a:solidFill>
            </a:endParaRPr>
          </a:p>
        </p:txBody>
      </p:sp>
      <p:pic>
        <p:nvPicPr>
          <p:cNvPr id="3" name="Picture 2">
            <a:extLst>
              <a:ext uri="{FF2B5EF4-FFF2-40B4-BE49-F238E27FC236}">
                <a16:creationId xmlns:a16="http://schemas.microsoft.com/office/drawing/2014/main" id="{FDBED1AF-7FC9-5D31-BB40-439211CCDDFB}"/>
              </a:ext>
            </a:extLst>
          </p:cNvPr>
          <p:cNvPicPr>
            <a:picLocks noChangeAspect="1"/>
          </p:cNvPicPr>
          <p:nvPr/>
        </p:nvPicPr>
        <p:blipFill>
          <a:blip r:embed="rId2"/>
          <a:stretch>
            <a:fillRect/>
          </a:stretch>
        </p:blipFill>
        <p:spPr>
          <a:xfrm>
            <a:off x="758508" y="1754601"/>
            <a:ext cx="2431676" cy="1693044"/>
          </a:xfrm>
          <a:prstGeom prst="rect">
            <a:avLst/>
          </a:prstGeom>
        </p:spPr>
      </p:pic>
      <p:sp>
        <p:nvSpPr>
          <p:cNvPr id="8" name="TextBox 7">
            <a:extLst>
              <a:ext uri="{FF2B5EF4-FFF2-40B4-BE49-F238E27FC236}">
                <a16:creationId xmlns:a16="http://schemas.microsoft.com/office/drawing/2014/main" id="{CFA8174F-1B26-1317-AB67-EB45E703E148}"/>
              </a:ext>
            </a:extLst>
          </p:cNvPr>
          <p:cNvSpPr txBox="1"/>
          <p:nvPr/>
        </p:nvSpPr>
        <p:spPr>
          <a:xfrm>
            <a:off x="480290" y="3698974"/>
            <a:ext cx="10588203" cy="923330"/>
          </a:xfrm>
          <a:prstGeom prst="rect">
            <a:avLst/>
          </a:prstGeom>
          <a:noFill/>
        </p:spPr>
        <p:txBody>
          <a:bodyPr wrap="square" rtlCol="0">
            <a:spAutoFit/>
          </a:bodyPr>
          <a:lstStyle/>
          <a:p>
            <a:r>
              <a:rPr lang="en-US" dirty="0"/>
              <a:t>8. You should now see ECM Prod Pool under ECM PROD Desktops (this will be the desktop you use to get access ECM)</a:t>
            </a:r>
          </a:p>
          <a:p>
            <a:endParaRPr lang="en-US" sz="1800" dirty="0">
              <a:solidFill>
                <a:schemeClr val="tx1"/>
              </a:solidFill>
            </a:endParaRPr>
          </a:p>
        </p:txBody>
      </p:sp>
      <p:pic>
        <p:nvPicPr>
          <p:cNvPr id="10" name="Picture 9">
            <a:extLst>
              <a:ext uri="{FF2B5EF4-FFF2-40B4-BE49-F238E27FC236}">
                <a16:creationId xmlns:a16="http://schemas.microsoft.com/office/drawing/2014/main" id="{005904D1-9B26-611E-A3BC-9ABCA90F9016}"/>
              </a:ext>
            </a:extLst>
          </p:cNvPr>
          <p:cNvPicPr>
            <a:picLocks noChangeAspect="1"/>
          </p:cNvPicPr>
          <p:nvPr/>
        </p:nvPicPr>
        <p:blipFill>
          <a:blip r:embed="rId3"/>
          <a:stretch>
            <a:fillRect/>
          </a:stretch>
        </p:blipFill>
        <p:spPr>
          <a:xfrm>
            <a:off x="815215" y="4514113"/>
            <a:ext cx="10588203" cy="1607036"/>
          </a:xfrm>
          <a:prstGeom prst="rect">
            <a:avLst/>
          </a:prstGeom>
        </p:spPr>
      </p:pic>
    </p:spTree>
    <p:extLst>
      <p:ext uri="{BB962C8B-B14F-4D97-AF65-F5344CB8AC3E}">
        <p14:creationId xmlns:p14="http://schemas.microsoft.com/office/powerpoint/2010/main" val="4151626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5E989-E97A-DAB0-99DC-2FFA18AE562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AEF6C9C-12FB-8523-71C2-68D8FCBB84E3}"/>
              </a:ext>
            </a:extLst>
          </p:cNvPr>
          <p:cNvSpPr txBox="1"/>
          <p:nvPr/>
        </p:nvSpPr>
        <p:spPr>
          <a:xfrm>
            <a:off x="480290" y="267855"/>
            <a:ext cx="8293840" cy="707886"/>
          </a:xfrm>
          <a:prstGeom prst="rect">
            <a:avLst/>
          </a:prstGeom>
          <a:noFill/>
        </p:spPr>
        <p:txBody>
          <a:bodyPr wrap="square" rtlCol="0">
            <a:spAutoFit/>
          </a:bodyPr>
          <a:lstStyle/>
          <a:p>
            <a:r>
              <a:rPr lang="en-US" sz="4000" dirty="0">
                <a:latin typeface="+mj-lt"/>
              </a:rPr>
              <a:t>Accessing the ECM PROD Desktops</a:t>
            </a:r>
          </a:p>
        </p:txBody>
      </p:sp>
      <p:sp>
        <p:nvSpPr>
          <p:cNvPr id="6" name="TextBox 5">
            <a:extLst>
              <a:ext uri="{FF2B5EF4-FFF2-40B4-BE49-F238E27FC236}">
                <a16:creationId xmlns:a16="http://schemas.microsoft.com/office/drawing/2014/main" id="{D2FFB43D-3D13-F307-DA32-D6E6DFD66310}"/>
              </a:ext>
            </a:extLst>
          </p:cNvPr>
          <p:cNvSpPr txBox="1"/>
          <p:nvPr/>
        </p:nvSpPr>
        <p:spPr>
          <a:xfrm>
            <a:off x="480290" y="1056067"/>
            <a:ext cx="10609468" cy="646331"/>
          </a:xfrm>
          <a:prstGeom prst="rect">
            <a:avLst/>
          </a:prstGeom>
          <a:noFill/>
        </p:spPr>
        <p:txBody>
          <a:bodyPr wrap="square" rtlCol="0">
            <a:spAutoFit/>
          </a:bodyPr>
          <a:lstStyle/>
          <a:p>
            <a:r>
              <a:rPr lang="en-US" dirty="0"/>
              <a:t>9. Double click on the icon ECM PROD POOL and enter your credentials (DC1 e-mail and password)</a:t>
            </a:r>
          </a:p>
          <a:p>
            <a:endParaRPr lang="en-US" sz="1800" dirty="0">
              <a:solidFill>
                <a:schemeClr val="tx1"/>
              </a:solidFill>
            </a:endParaRPr>
          </a:p>
        </p:txBody>
      </p:sp>
      <p:pic>
        <p:nvPicPr>
          <p:cNvPr id="4" name="Picture 3">
            <a:extLst>
              <a:ext uri="{FF2B5EF4-FFF2-40B4-BE49-F238E27FC236}">
                <a16:creationId xmlns:a16="http://schemas.microsoft.com/office/drawing/2014/main" id="{FE58377E-81C0-2DE9-02D0-092663E01467}"/>
              </a:ext>
            </a:extLst>
          </p:cNvPr>
          <p:cNvPicPr>
            <a:picLocks noChangeAspect="1"/>
          </p:cNvPicPr>
          <p:nvPr/>
        </p:nvPicPr>
        <p:blipFill>
          <a:blip r:embed="rId2"/>
          <a:stretch>
            <a:fillRect/>
          </a:stretch>
        </p:blipFill>
        <p:spPr>
          <a:xfrm>
            <a:off x="1029861" y="1549304"/>
            <a:ext cx="5519795" cy="2507842"/>
          </a:xfrm>
          <a:prstGeom prst="rect">
            <a:avLst/>
          </a:prstGeom>
        </p:spPr>
      </p:pic>
      <p:sp>
        <p:nvSpPr>
          <p:cNvPr id="7" name="Oval 6">
            <a:extLst>
              <a:ext uri="{FF2B5EF4-FFF2-40B4-BE49-F238E27FC236}">
                <a16:creationId xmlns:a16="http://schemas.microsoft.com/office/drawing/2014/main" id="{25A4EE96-098D-6385-85E8-298B20E80475}"/>
              </a:ext>
            </a:extLst>
          </p:cNvPr>
          <p:cNvSpPr/>
          <p:nvPr/>
        </p:nvSpPr>
        <p:spPr>
          <a:xfrm>
            <a:off x="791266" y="2925615"/>
            <a:ext cx="1031359" cy="101009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408CEC0-5F53-751C-E71F-97E9D17D8734}"/>
              </a:ext>
            </a:extLst>
          </p:cNvPr>
          <p:cNvPicPr>
            <a:picLocks noChangeAspect="1"/>
          </p:cNvPicPr>
          <p:nvPr/>
        </p:nvPicPr>
        <p:blipFill>
          <a:blip r:embed="rId3"/>
          <a:stretch>
            <a:fillRect/>
          </a:stretch>
        </p:blipFill>
        <p:spPr>
          <a:xfrm>
            <a:off x="7249423" y="4057146"/>
            <a:ext cx="3912716" cy="2381653"/>
          </a:xfrm>
          <a:prstGeom prst="rect">
            <a:avLst/>
          </a:prstGeom>
        </p:spPr>
      </p:pic>
      <p:sp>
        <p:nvSpPr>
          <p:cNvPr id="12" name="TextBox 11">
            <a:extLst>
              <a:ext uri="{FF2B5EF4-FFF2-40B4-BE49-F238E27FC236}">
                <a16:creationId xmlns:a16="http://schemas.microsoft.com/office/drawing/2014/main" id="{1DDE1F2C-DD00-3622-B9AE-5CB935DDF84B}"/>
              </a:ext>
            </a:extLst>
          </p:cNvPr>
          <p:cNvSpPr txBox="1"/>
          <p:nvPr/>
        </p:nvSpPr>
        <p:spPr>
          <a:xfrm>
            <a:off x="791266" y="4662365"/>
            <a:ext cx="5428781" cy="646331"/>
          </a:xfrm>
          <a:prstGeom prst="rect">
            <a:avLst/>
          </a:prstGeom>
          <a:noFill/>
        </p:spPr>
        <p:txBody>
          <a:bodyPr wrap="square" rtlCol="0">
            <a:spAutoFit/>
          </a:bodyPr>
          <a:lstStyle/>
          <a:p>
            <a:r>
              <a:rPr lang="en-US" dirty="0"/>
              <a:t>9. Click on “Send Push” and approve sign on</a:t>
            </a:r>
          </a:p>
          <a:p>
            <a:endParaRPr lang="en-US" sz="1800" dirty="0">
              <a:solidFill>
                <a:schemeClr val="tx1"/>
              </a:solidFill>
            </a:endParaRPr>
          </a:p>
        </p:txBody>
      </p:sp>
    </p:spTree>
    <p:extLst>
      <p:ext uri="{BB962C8B-B14F-4D97-AF65-F5344CB8AC3E}">
        <p14:creationId xmlns:p14="http://schemas.microsoft.com/office/powerpoint/2010/main" val="3902795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5B4B9-0AC5-9328-D5C9-B0BE059FB50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1E7EF25-8206-F5C4-D01A-09150CEABBA4}"/>
              </a:ext>
            </a:extLst>
          </p:cNvPr>
          <p:cNvSpPr txBox="1"/>
          <p:nvPr/>
        </p:nvSpPr>
        <p:spPr>
          <a:xfrm>
            <a:off x="480290" y="267855"/>
            <a:ext cx="829384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Accessing the ECM </a:t>
            </a:r>
            <a:r>
              <a:rPr lang="en-US" sz="4000" dirty="0">
                <a:solidFill>
                  <a:prstClr val="black"/>
                </a:solidFill>
                <a:latin typeface="Calibri Light" panose="020F0302020204030204"/>
              </a:rPr>
              <a:t>Corp</a:t>
            </a: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 Desktop</a:t>
            </a:r>
          </a:p>
        </p:txBody>
      </p:sp>
      <p:sp>
        <p:nvSpPr>
          <p:cNvPr id="6" name="TextBox 5">
            <a:extLst>
              <a:ext uri="{FF2B5EF4-FFF2-40B4-BE49-F238E27FC236}">
                <a16:creationId xmlns:a16="http://schemas.microsoft.com/office/drawing/2014/main" id="{3C75EC00-25ED-8003-B398-FF58FC8670E4}"/>
              </a:ext>
            </a:extLst>
          </p:cNvPr>
          <p:cNvSpPr txBox="1"/>
          <p:nvPr/>
        </p:nvSpPr>
        <p:spPr>
          <a:xfrm>
            <a:off x="480290" y="1082054"/>
            <a:ext cx="8969339" cy="646331"/>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Navigate to Remote desktop</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Click on the three dots in the top right hand bar, and click subscribe</a:t>
            </a:r>
          </a:p>
        </p:txBody>
      </p:sp>
      <p:pic>
        <p:nvPicPr>
          <p:cNvPr id="3" name="Picture 2">
            <a:extLst>
              <a:ext uri="{FF2B5EF4-FFF2-40B4-BE49-F238E27FC236}">
                <a16:creationId xmlns:a16="http://schemas.microsoft.com/office/drawing/2014/main" id="{4485D3C3-D219-B55D-A399-5AF0F7D45914}"/>
              </a:ext>
            </a:extLst>
          </p:cNvPr>
          <p:cNvPicPr>
            <a:picLocks noChangeAspect="1"/>
          </p:cNvPicPr>
          <p:nvPr/>
        </p:nvPicPr>
        <p:blipFill>
          <a:blip r:embed="rId2"/>
          <a:stretch>
            <a:fillRect/>
          </a:stretch>
        </p:blipFill>
        <p:spPr>
          <a:xfrm>
            <a:off x="480290" y="1777989"/>
            <a:ext cx="10428715" cy="2309263"/>
          </a:xfrm>
          <a:prstGeom prst="rect">
            <a:avLst/>
          </a:prstGeom>
        </p:spPr>
      </p:pic>
      <p:pic>
        <p:nvPicPr>
          <p:cNvPr id="8" name="Picture 7">
            <a:extLst>
              <a:ext uri="{FF2B5EF4-FFF2-40B4-BE49-F238E27FC236}">
                <a16:creationId xmlns:a16="http://schemas.microsoft.com/office/drawing/2014/main" id="{FB67CE01-A48E-2378-66E1-C618627B4D45}"/>
              </a:ext>
            </a:extLst>
          </p:cNvPr>
          <p:cNvPicPr>
            <a:picLocks noChangeAspect="1"/>
          </p:cNvPicPr>
          <p:nvPr/>
        </p:nvPicPr>
        <p:blipFill>
          <a:blip r:embed="rId3"/>
          <a:stretch>
            <a:fillRect/>
          </a:stretch>
        </p:blipFill>
        <p:spPr>
          <a:xfrm>
            <a:off x="8204200" y="3184088"/>
            <a:ext cx="3000058" cy="2613331"/>
          </a:xfrm>
          <a:prstGeom prst="rect">
            <a:avLst/>
          </a:prstGeom>
          <a:ln>
            <a:solidFill>
              <a:schemeClr val="tx1"/>
            </a:solidFill>
          </a:ln>
        </p:spPr>
      </p:pic>
      <p:sp>
        <p:nvSpPr>
          <p:cNvPr id="9" name="Isosceles Triangle 8">
            <a:extLst>
              <a:ext uri="{FF2B5EF4-FFF2-40B4-BE49-F238E27FC236}">
                <a16:creationId xmlns:a16="http://schemas.microsoft.com/office/drawing/2014/main" id="{4AE2E952-9A66-2B96-F0AA-C9F6DC1535C4}"/>
              </a:ext>
            </a:extLst>
          </p:cNvPr>
          <p:cNvSpPr/>
          <p:nvPr/>
        </p:nvSpPr>
        <p:spPr>
          <a:xfrm>
            <a:off x="8204200" y="2074683"/>
            <a:ext cx="3000058" cy="1109405"/>
          </a:xfrm>
          <a:prstGeom prst="triangle">
            <a:avLst>
              <a:gd name="adj" fmla="val 85607"/>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0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5D940-2A38-B8A5-8A97-182E10D6CC38}"/>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8C669B-E1AC-0508-10D2-6ED4A6676B9E}"/>
              </a:ext>
            </a:extLst>
          </p:cNvPr>
          <p:cNvSpPr txBox="1"/>
          <p:nvPr/>
        </p:nvSpPr>
        <p:spPr>
          <a:xfrm>
            <a:off x="480290" y="267855"/>
            <a:ext cx="829384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Accessing the ECM </a:t>
            </a:r>
            <a:r>
              <a:rPr lang="en-US" sz="4000" dirty="0">
                <a:solidFill>
                  <a:prstClr val="black"/>
                </a:solidFill>
                <a:latin typeface="Calibri Light" panose="020F0302020204030204"/>
              </a:rPr>
              <a:t>Corp</a:t>
            </a: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 Desktop</a:t>
            </a:r>
          </a:p>
        </p:txBody>
      </p:sp>
      <p:sp>
        <p:nvSpPr>
          <p:cNvPr id="6" name="TextBox 5">
            <a:extLst>
              <a:ext uri="{FF2B5EF4-FFF2-40B4-BE49-F238E27FC236}">
                <a16:creationId xmlns:a16="http://schemas.microsoft.com/office/drawing/2014/main" id="{83F725E5-CD65-13C6-9221-BEB1DFD58965}"/>
              </a:ext>
            </a:extLst>
          </p:cNvPr>
          <p:cNvSpPr txBox="1"/>
          <p:nvPr/>
        </p:nvSpPr>
        <p:spPr>
          <a:xfrm>
            <a:off x="480290" y="1082054"/>
            <a:ext cx="89693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3. Click “Use Another Account”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4A8EEF7-BF40-E519-878D-41681FB84E34}"/>
              </a:ext>
            </a:extLst>
          </p:cNvPr>
          <p:cNvPicPr>
            <a:picLocks noChangeAspect="1"/>
          </p:cNvPicPr>
          <p:nvPr/>
        </p:nvPicPr>
        <p:blipFill>
          <a:blip r:embed="rId2"/>
          <a:stretch>
            <a:fillRect/>
          </a:stretch>
        </p:blipFill>
        <p:spPr>
          <a:xfrm>
            <a:off x="583374" y="1507303"/>
            <a:ext cx="2861574" cy="2513255"/>
          </a:xfrm>
          <a:prstGeom prst="rect">
            <a:avLst/>
          </a:prstGeom>
        </p:spPr>
      </p:pic>
      <p:sp>
        <p:nvSpPr>
          <p:cNvPr id="7" name="TextBox 6">
            <a:extLst>
              <a:ext uri="{FF2B5EF4-FFF2-40B4-BE49-F238E27FC236}">
                <a16:creationId xmlns:a16="http://schemas.microsoft.com/office/drawing/2014/main" id="{F34E05E9-8440-C6E6-41A0-B4557A7DFF1D}"/>
              </a:ext>
            </a:extLst>
          </p:cNvPr>
          <p:cNvSpPr txBox="1"/>
          <p:nvPr/>
        </p:nvSpPr>
        <p:spPr>
          <a:xfrm>
            <a:off x="480289" y="4232291"/>
            <a:ext cx="896933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4. Click “Use Another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5. Add in your </a:t>
            </a:r>
            <a:r>
              <a:rPr lang="en-US" dirty="0" err="1">
                <a:solidFill>
                  <a:prstClr val="black"/>
                </a:solidFill>
                <a:latin typeface="Calibri" panose="020F0502020204030204"/>
              </a:rPr>
              <a:t>Nextestate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Username: [username]@greendotcorp.com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6. Enter your </a:t>
            </a:r>
            <a:r>
              <a:rPr lang="en-US" dirty="0" err="1">
                <a:solidFill>
                  <a:prstClr val="black"/>
                </a:solidFill>
                <a:latin typeface="Calibri" panose="020F0502020204030204"/>
              </a:rPr>
              <a:t>Nextestate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password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928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074DD-3F46-31CE-32C1-15ED7C46D5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CBF96A6-B3F4-9BD4-AB03-E74E1EB08685}"/>
              </a:ext>
            </a:extLst>
          </p:cNvPr>
          <p:cNvSpPr txBox="1"/>
          <p:nvPr/>
        </p:nvSpPr>
        <p:spPr>
          <a:xfrm>
            <a:off x="480290" y="267855"/>
            <a:ext cx="829384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Accessing the ECM </a:t>
            </a:r>
            <a:r>
              <a:rPr lang="en-US" sz="4000" dirty="0">
                <a:solidFill>
                  <a:prstClr val="black"/>
                </a:solidFill>
                <a:latin typeface="Calibri Light" panose="020F0302020204030204"/>
              </a:rPr>
              <a:t>Corp</a:t>
            </a: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 Desktops</a:t>
            </a:r>
          </a:p>
        </p:txBody>
      </p:sp>
      <p:sp>
        <p:nvSpPr>
          <p:cNvPr id="6" name="TextBox 5">
            <a:extLst>
              <a:ext uri="{FF2B5EF4-FFF2-40B4-BE49-F238E27FC236}">
                <a16:creationId xmlns:a16="http://schemas.microsoft.com/office/drawing/2014/main" id="{1D12F616-FE8C-F805-E446-08DD32621614}"/>
              </a:ext>
            </a:extLst>
          </p:cNvPr>
          <p:cNvSpPr txBox="1"/>
          <p:nvPr/>
        </p:nvSpPr>
        <p:spPr>
          <a:xfrm>
            <a:off x="480290" y="1056067"/>
            <a:ext cx="896933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 Enter your temporary password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958DED4-1A80-1316-F005-E730840A90FD}"/>
              </a:ext>
            </a:extLst>
          </p:cNvPr>
          <p:cNvPicPr>
            <a:picLocks noChangeAspect="1"/>
          </p:cNvPicPr>
          <p:nvPr/>
        </p:nvPicPr>
        <p:blipFill>
          <a:blip r:embed="rId2"/>
          <a:stretch>
            <a:fillRect/>
          </a:stretch>
        </p:blipFill>
        <p:spPr>
          <a:xfrm>
            <a:off x="758508" y="1754601"/>
            <a:ext cx="2431676" cy="1693044"/>
          </a:xfrm>
          <a:prstGeom prst="rect">
            <a:avLst/>
          </a:prstGeom>
        </p:spPr>
      </p:pic>
      <p:sp>
        <p:nvSpPr>
          <p:cNvPr id="8" name="TextBox 7">
            <a:extLst>
              <a:ext uri="{FF2B5EF4-FFF2-40B4-BE49-F238E27FC236}">
                <a16:creationId xmlns:a16="http://schemas.microsoft.com/office/drawing/2014/main" id="{BFC4922D-11A4-AD90-8099-F8A54C45A3DD}"/>
              </a:ext>
            </a:extLst>
          </p:cNvPr>
          <p:cNvSpPr txBox="1"/>
          <p:nvPr/>
        </p:nvSpPr>
        <p:spPr>
          <a:xfrm>
            <a:off x="480290" y="3698974"/>
            <a:ext cx="1058820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8. You should now see ECM </a:t>
            </a:r>
            <a:r>
              <a:rPr lang="en-US" dirty="0">
                <a:solidFill>
                  <a:prstClr val="black"/>
                </a:solidFill>
                <a:latin typeface="Calibri" panose="020F0502020204030204"/>
              </a:rPr>
              <a:t>Corp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Pool under ECM PROD Desktops (this will be the desktop you use to conduct internet research)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D3651D5-D4B2-3DA9-CD0D-97F67A5C33CE}"/>
              </a:ext>
            </a:extLst>
          </p:cNvPr>
          <p:cNvPicPr>
            <a:picLocks noChangeAspect="1"/>
          </p:cNvPicPr>
          <p:nvPr/>
        </p:nvPicPr>
        <p:blipFill>
          <a:blip r:embed="rId3"/>
          <a:stretch>
            <a:fillRect/>
          </a:stretch>
        </p:blipFill>
        <p:spPr>
          <a:xfrm>
            <a:off x="2354369" y="4309454"/>
            <a:ext cx="5772447" cy="1759040"/>
          </a:xfrm>
          <a:prstGeom prst="rect">
            <a:avLst/>
          </a:prstGeom>
        </p:spPr>
      </p:pic>
    </p:spTree>
    <p:extLst>
      <p:ext uri="{BB962C8B-B14F-4D97-AF65-F5344CB8AC3E}">
        <p14:creationId xmlns:p14="http://schemas.microsoft.com/office/powerpoint/2010/main" val="15252811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AA1DC7-D1AA-17AF-1128-90BE58ADEC3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DBE4377-B8FC-4430-AE34-B13563B29AB9}"/>
              </a:ext>
            </a:extLst>
          </p:cNvPr>
          <p:cNvSpPr txBox="1"/>
          <p:nvPr/>
        </p:nvSpPr>
        <p:spPr>
          <a:xfrm>
            <a:off x="480290" y="267855"/>
            <a:ext cx="829384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Accessing the ECM </a:t>
            </a:r>
            <a:r>
              <a:rPr lang="en-US" sz="4000" dirty="0">
                <a:solidFill>
                  <a:prstClr val="black"/>
                </a:solidFill>
                <a:latin typeface="Calibri Light" panose="020F0302020204030204"/>
              </a:rPr>
              <a:t>Corp </a:t>
            </a: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Desktops</a:t>
            </a:r>
          </a:p>
        </p:txBody>
      </p:sp>
      <p:sp>
        <p:nvSpPr>
          <p:cNvPr id="6" name="TextBox 5">
            <a:extLst>
              <a:ext uri="{FF2B5EF4-FFF2-40B4-BE49-F238E27FC236}">
                <a16:creationId xmlns:a16="http://schemas.microsoft.com/office/drawing/2014/main" id="{631AA015-E460-C7F8-8DB6-2B27A1469806}"/>
              </a:ext>
            </a:extLst>
          </p:cNvPr>
          <p:cNvSpPr txBox="1"/>
          <p:nvPr/>
        </p:nvSpPr>
        <p:spPr>
          <a:xfrm>
            <a:off x="480290" y="1056067"/>
            <a:ext cx="1060946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 Double click on the icon ECM PROD POOL and enter your credentials (Nex</a:t>
            </a:r>
            <a:r>
              <a:rPr lang="en-US" dirty="0">
                <a:solidFill>
                  <a:prstClr val="black"/>
                </a:solidFill>
                <a:latin typeface="Calibri" panose="020F0502020204030204"/>
              </a:rPr>
              <a:t>estate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e-mail and password)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969F8731-BAB2-0614-5B9D-9E00367C0B28}"/>
              </a:ext>
            </a:extLst>
          </p:cNvPr>
          <p:cNvPicPr>
            <a:picLocks noChangeAspect="1"/>
          </p:cNvPicPr>
          <p:nvPr/>
        </p:nvPicPr>
        <p:blipFill>
          <a:blip r:embed="rId2"/>
          <a:stretch>
            <a:fillRect/>
          </a:stretch>
        </p:blipFill>
        <p:spPr>
          <a:xfrm>
            <a:off x="7249423" y="4057146"/>
            <a:ext cx="3912716" cy="2381653"/>
          </a:xfrm>
          <a:prstGeom prst="rect">
            <a:avLst/>
          </a:prstGeom>
        </p:spPr>
      </p:pic>
      <p:sp>
        <p:nvSpPr>
          <p:cNvPr id="12" name="TextBox 11">
            <a:extLst>
              <a:ext uri="{FF2B5EF4-FFF2-40B4-BE49-F238E27FC236}">
                <a16:creationId xmlns:a16="http://schemas.microsoft.com/office/drawing/2014/main" id="{92BCC44D-2B18-8810-11F7-4FED272AC944}"/>
              </a:ext>
            </a:extLst>
          </p:cNvPr>
          <p:cNvSpPr txBox="1"/>
          <p:nvPr/>
        </p:nvSpPr>
        <p:spPr>
          <a:xfrm>
            <a:off x="791266" y="4662365"/>
            <a:ext cx="542878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9. Click on “Send Push” and approve sign 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6280527E-3C56-9F07-5259-5DFEF3606A61}"/>
              </a:ext>
            </a:extLst>
          </p:cNvPr>
          <p:cNvPicPr>
            <a:picLocks noChangeAspect="1"/>
          </p:cNvPicPr>
          <p:nvPr/>
        </p:nvPicPr>
        <p:blipFill>
          <a:blip r:embed="rId3"/>
          <a:stretch>
            <a:fillRect/>
          </a:stretch>
        </p:blipFill>
        <p:spPr>
          <a:xfrm>
            <a:off x="791266" y="1549304"/>
            <a:ext cx="4790543" cy="2948483"/>
          </a:xfrm>
          <a:prstGeom prst="rect">
            <a:avLst/>
          </a:prstGeom>
        </p:spPr>
      </p:pic>
      <p:sp>
        <p:nvSpPr>
          <p:cNvPr id="10" name="Oval 9">
            <a:extLst>
              <a:ext uri="{FF2B5EF4-FFF2-40B4-BE49-F238E27FC236}">
                <a16:creationId xmlns:a16="http://schemas.microsoft.com/office/drawing/2014/main" id="{27E01D38-EA09-1800-DC21-0B9F511B4A1C}"/>
              </a:ext>
            </a:extLst>
          </p:cNvPr>
          <p:cNvSpPr/>
          <p:nvPr/>
        </p:nvSpPr>
        <p:spPr>
          <a:xfrm>
            <a:off x="722440" y="2782669"/>
            <a:ext cx="526257" cy="64633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981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E545C30-546D-2456-F57D-DA238AA9EA19}"/>
              </a:ext>
            </a:extLst>
          </p:cNvPr>
          <p:cNvSpPr txBox="1"/>
          <p:nvPr/>
        </p:nvSpPr>
        <p:spPr>
          <a:xfrm>
            <a:off x="480290" y="267855"/>
            <a:ext cx="8293840" cy="707886"/>
          </a:xfrm>
          <a:prstGeom prst="rect">
            <a:avLst/>
          </a:prstGeom>
          <a:noFill/>
        </p:spPr>
        <p:txBody>
          <a:bodyPr wrap="square" rtlCol="0">
            <a:spAutoFit/>
          </a:bodyPr>
          <a:lstStyle/>
          <a:p>
            <a:r>
              <a:rPr lang="en-US" sz="4000" dirty="0">
                <a:latin typeface="+mj-lt"/>
              </a:rPr>
              <a:t>Change Password (Post VDI Set-up)</a:t>
            </a:r>
          </a:p>
        </p:txBody>
      </p:sp>
      <p:sp>
        <p:nvSpPr>
          <p:cNvPr id="6" name="TextBox 5">
            <a:extLst>
              <a:ext uri="{FF2B5EF4-FFF2-40B4-BE49-F238E27FC236}">
                <a16:creationId xmlns:a16="http://schemas.microsoft.com/office/drawing/2014/main" id="{69944834-F9A7-795A-83BC-4F7E9F64B334}"/>
              </a:ext>
            </a:extLst>
          </p:cNvPr>
          <p:cNvSpPr txBox="1"/>
          <p:nvPr/>
        </p:nvSpPr>
        <p:spPr>
          <a:xfrm>
            <a:off x="480290" y="1082054"/>
            <a:ext cx="8969339" cy="2031325"/>
          </a:xfrm>
          <a:prstGeom prst="rect">
            <a:avLst/>
          </a:prstGeom>
          <a:noFill/>
        </p:spPr>
        <p:txBody>
          <a:bodyPr wrap="square" rtlCol="0">
            <a:spAutoFit/>
          </a:bodyPr>
          <a:lstStyle/>
          <a:p>
            <a:r>
              <a:rPr lang="en-US" sz="1800" dirty="0">
                <a:solidFill>
                  <a:schemeClr val="tx1"/>
                </a:solidFill>
              </a:rPr>
              <a:t>Green Dot account password policy</a:t>
            </a:r>
          </a:p>
          <a:p>
            <a:pPr marL="342900" indent="-342900">
              <a:buFont typeface="+mj-lt"/>
              <a:buAutoNum type="arabicPeriod"/>
            </a:pPr>
            <a:r>
              <a:rPr lang="en-US" sz="1800" dirty="0">
                <a:solidFill>
                  <a:schemeClr val="tx1"/>
                </a:solidFill>
              </a:rPr>
              <a:t>90-days rotation</a:t>
            </a:r>
          </a:p>
          <a:p>
            <a:pPr marL="342900" indent="-342900">
              <a:buFont typeface="+mj-lt"/>
              <a:buAutoNum type="arabicPeriod"/>
            </a:pPr>
            <a:r>
              <a:rPr lang="en-US" sz="1800" dirty="0">
                <a:solidFill>
                  <a:schemeClr val="tx1"/>
                </a:solidFill>
              </a:rPr>
              <a:t>Contain both upper- &amp; lower-case characters (e.g., a-z, A-Z) </a:t>
            </a:r>
          </a:p>
          <a:p>
            <a:pPr marL="342900" indent="-342900">
              <a:buFont typeface="+mj-lt"/>
              <a:buAutoNum type="arabicPeriod"/>
            </a:pPr>
            <a:r>
              <a:rPr lang="en-US" sz="1800" dirty="0">
                <a:solidFill>
                  <a:schemeClr val="tx1"/>
                </a:solidFill>
              </a:rPr>
              <a:t>Have digits &amp; punctuation characters as well as letters </a:t>
            </a:r>
          </a:p>
          <a:p>
            <a:pPr marL="342900" indent="-342900">
              <a:buFont typeface="+mj-lt"/>
              <a:buAutoNum type="arabicPeriod"/>
            </a:pPr>
            <a:r>
              <a:rPr lang="en-US" sz="1800" dirty="0">
                <a:solidFill>
                  <a:schemeClr val="tx1"/>
                </a:solidFill>
              </a:rPr>
              <a:t>Minimum of 12 alphanumeric characters long </a:t>
            </a:r>
          </a:p>
          <a:p>
            <a:pPr marL="342900" indent="-342900">
              <a:buFont typeface="+mj-lt"/>
              <a:buAutoNum type="arabicPeriod"/>
            </a:pPr>
            <a:r>
              <a:rPr lang="en-US" sz="1800" dirty="0">
                <a:solidFill>
                  <a:schemeClr val="tx1"/>
                </a:solidFill>
              </a:rPr>
              <a:t>Are not based on personal information, names of family, etc.</a:t>
            </a:r>
          </a:p>
          <a:p>
            <a:pPr marL="342900" indent="-342900">
              <a:buFont typeface="+mj-lt"/>
              <a:buAutoNum type="arabicPeriod"/>
            </a:pPr>
            <a:r>
              <a:rPr lang="en-US" sz="1800" dirty="0">
                <a:solidFill>
                  <a:schemeClr val="tx1"/>
                </a:solidFill>
              </a:rPr>
              <a:t>Passwords should never be written down or stored by a web browser</a:t>
            </a:r>
          </a:p>
        </p:txBody>
      </p:sp>
      <p:sp>
        <p:nvSpPr>
          <p:cNvPr id="7" name="TextBox 6">
            <a:extLst>
              <a:ext uri="{FF2B5EF4-FFF2-40B4-BE49-F238E27FC236}">
                <a16:creationId xmlns:a16="http://schemas.microsoft.com/office/drawing/2014/main" id="{5B4BB1D8-3C07-D048-DB6C-84D781F7DF69}"/>
              </a:ext>
            </a:extLst>
          </p:cNvPr>
          <p:cNvSpPr txBox="1"/>
          <p:nvPr/>
        </p:nvSpPr>
        <p:spPr>
          <a:xfrm>
            <a:off x="554804" y="3287730"/>
            <a:ext cx="9935111" cy="2308324"/>
          </a:xfrm>
          <a:prstGeom prst="rect">
            <a:avLst/>
          </a:prstGeom>
          <a:noFill/>
        </p:spPr>
        <p:txBody>
          <a:bodyPr wrap="square" rtlCol="0">
            <a:spAutoFit/>
          </a:bodyPr>
          <a:lstStyle/>
          <a:p>
            <a:r>
              <a:rPr lang="en-US" dirty="0"/>
              <a:t>How to update your green dot password:</a:t>
            </a:r>
          </a:p>
          <a:p>
            <a:pPr marL="342900" indent="-342900">
              <a:buAutoNum type="arabicPeriod"/>
            </a:pPr>
            <a:r>
              <a:rPr lang="en-US" dirty="0"/>
              <a:t>Login into your Remote Desktop (Green Dot VDI).</a:t>
            </a:r>
          </a:p>
          <a:p>
            <a:pPr marL="342900" indent="-342900">
              <a:buAutoNum type="arabicPeriod"/>
            </a:pPr>
            <a:r>
              <a:rPr lang="en-US" dirty="0"/>
              <a:t>Open Microsoft edge and go to </a:t>
            </a:r>
            <a:r>
              <a:rPr lang="en-US" dirty="0">
                <a:hlinkClick r:id="rId2"/>
              </a:rPr>
              <a:t>http://microsoft365.com/?home=1</a:t>
            </a:r>
            <a:endParaRPr lang="en-US" dirty="0"/>
          </a:p>
          <a:p>
            <a:pPr marL="342900" indent="-342900">
              <a:buAutoNum type="arabicPeriod"/>
            </a:pPr>
            <a:r>
              <a:rPr lang="en-US" dirty="0"/>
              <a:t>Click on Account Manager on the left-hand bottom panel and click on view account details</a:t>
            </a:r>
          </a:p>
          <a:p>
            <a:pPr marL="342900" indent="-342900">
              <a:buAutoNum type="arabicPeriod"/>
            </a:pPr>
            <a:r>
              <a:rPr lang="en-US" dirty="0"/>
              <a:t>Once your account is open, click on “Password” appearing on the left-hand panel.</a:t>
            </a:r>
          </a:p>
          <a:p>
            <a:pPr marL="342900" indent="-342900">
              <a:buAutoNum type="arabicPeriod"/>
            </a:pPr>
            <a:r>
              <a:rPr lang="en-US" dirty="0"/>
              <a:t>After which Cisco Duo will ask for two factor verification.</a:t>
            </a:r>
          </a:p>
          <a:p>
            <a:pPr marL="342900" indent="-342900">
              <a:buAutoNum type="arabicPeriod"/>
            </a:pPr>
            <a:r>
              <a:rPr lang="en-US" dirty="0"/>
              <a:t>Once, the login is verified through the Cisco Duo application, a pop-up window will appear to set the New Password and reconfirm the New Password.</a:t>
            </a:r>
          </a:p>
        </p:txBody>
      </p:sp>
    </p:spTree>
    <p:extLst>
      <p:ext uri="{BB962C8B-B14F-4D97-AF65-F5344CB8AC3E}">
        <p14:creationId xmlns:p14="http://schemas.microsoft.com/office/powerpoint/2010/main" val="3473725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A46AEC-0012-92EE-B699-D713420B8C9D}"/>
              </a:ext>
            </a:extLst>
          </p:cNvPr>
          <p:cNvSpPr txBox="1"/>
          <p:nvPr/>
        </p:nvSpPr>
        <p:spPr>
          <a:xfrm>
            <a:off x="480290" y="267855"/>
            <a:ext cx="5153891" cy="707886"/>
          </a:xfrm>
          <a:prstGeom prst="rect">
            <a:avLst/>
          </a:prstGeom>
          <a:noFill/>
        </p:spPr>
        <p:txBody>
          <a:bodyPr wrap="square" rtlCol="0">
            <a:spAutoFit/>
          </a:bodyPr>
          <a:lstStyle/>
          <a:p>
            <a:r>
              <a:rPr lang="en-US" sz="4000" dirty="0">
                <a:latin typeface="+mj-lt"/>
              </a:rPr>
              <a:t>Email Communication</a:t>
            </a:r>
          </a:p>
        </p:txBody>
      </p:sp>
      <p:sp>
        <p:nvSpPr>
          <p:cNvPr id="4" name="TextBox 3">
            <a:extLst>
              <a:ext uri="{FF2B5EF4-FFF2-40B4-BE49-F238E27FC236}">
                <a16:creationId xmlns:a16="http://schemas.microsoft.com/office/drawing/2014/main" id="{9F81D009-0EEC-A0BB-2361-58E2CA077207}"/>
              </a:ext>
            </a:extLst>
          </p:cNvPr>
          <p:cNvSpPr txBox="1"/>
          <p:nvPr/>
        </p:nvSpPr>
        <p:spPr>
          <a:xfrm>
            <a:off x="554182" y="886691"/>
            <a:ext cx="11157528" cy="2120196"/>
          </a:xfrm>
          <a:prstGeom prst="rect">
            <a:avLst/>
          </a:prstGeom>
          <a:noFill/>
        </p:spPr>
        <p:txBody>
          <a:bodyPr wrap="square" rtlCol="0">
            <a:spAutoFit/>
          </a:bodyPr>
          <a:lstStyle/>
          <a:p>
            <a:pPr marL="0" marR="0">
              <a:lnSpc>
                <a:spcPct val="107000"/>
              </a:lnSpc>
              <a:spcAft>
                <a:spcPts val="800"/>
              </a:spcAft>
              <a:buNone/>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You will receive an email from “Green Dot Account Info </a:t>
            </a:r>
            <a:r>
              <a:rPr lang="en-IN" sz="18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GreenDotAccountInfo@greendotcorp.com</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containing:</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Your </a:t>
            </a:r>
            <a:r>
              <a:rPr lang="en-IN" sz="1800" kern="100" dirty="0" err="1">
                <a:effectLst/>
                <a:latin typeface="Aptos" panose="020B0004020202020204" pitchFamily="34" charset="0"/>
                <a:ea typeface="Aptos" panose="020B0004020202020204" pitchFamily="34" charset="0"/>
                <a:cs typeface="Times New Roman" panose="02020603050405020304" pitchFamily="18" charset="0"/>
              </a:rPr>
              <a:t>Nextestate</a:t>
            </a:r>
            <a:r>
              <a:rPr lang="en-IN" sz="1800" kern="100" dirty="0">
                <a:effectLst/>
                <a:latin typeface="Aptos" panose="020B0004020202020204" pitchFamily="34" charset="0"/>
                <a:ea typeface="Aptos" panose="020B0004020202020204" pitchFamily="34" charset="0"/>
                <a:cs typeface="Times New Roman" panose="02020603050405020304" pitchFamily="18" charset="0"/>
              </a:rPr>
              <a:t> username and password and DC1 username and password (refer below screenshot)</a:t>
            </a:r>
          </a:p>
          <a:p>
            <a:pPr marL="342900" marR="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A PDF document with instructions for enrolling in DUO</a:t>
            </a:r>
          </a:p>
          <a:p>
            <a:pPr>
              <a:buNone/>
            </a:pPr>
            <a:r>
              <a:rPr lang="en-IN" sz="1800" dirty="0">
                <a:effectLst/>
                <a:latin typeface="Aptos" panose="020B0004020202020204" pitchFamily="34" charset="0"/>
                <a:ea typeface="Aptos" panose="020B0004020202020204" pitchFamily="34" charset="0"/>
                <a:cs typeface="Times New Roman" panose="02020603050405020304" pitchFamily="18" charset="0"/>
              </a:rPr>
              <a:t>As a first step, please install and set up the Duo Mobile app on your personal mobile device, following the instructions in the “Enrolling in DUO” PDF. Once Duo is set up, proceed to configure GD VDI as outlined starting from slide 3.</a:t>
            </a:r>
            <a:endParaRPr lang="en-US" sz="1800" dirty="0"/>
          </a:p>
        </p:txBody>
      </p:sp>
      <p:pic>
        <p:nvPicPr>
          <p:cNvPr id="7" name="Picture 6">
            <a:extLst>
              <a:ext uri="{FF2B5EF4-FFF2-40B4-BE49-F238E27FC236}">
                <a16:creationId xmlns:a16="http://schemas.microsoft.com/office/drawing/2014/main" id="{1792439D-CF61-C833-ECAC-69ADBDA7A9F4}"/>
              </a:ext>
            </a:extLst>
          </p:cNvPr>
          <p:cNvPicPr>
            <a:picLocks noChangeAspect="1"/>
          </p:cNvPicPr>
          <p:nvPr/>
        </p:nvPicPr>
        <p:blipFill>
          <a:blip r:embed="rId3"/>
          <a:stretch>
            <a:fillRect/>
          </a:stretch>
        </p:blipFill>
        <p:spPr>
          <a:xfrm>
            <a:off x="390232" y="3487521"/>
            <a:ext cx="11411536" cy="2597283"/>
          </a:xfrm>
          <a:prstGeom prst="rect">
            <a:avLst/>
          </a:prstGeom>
        </p:spPr>
      </p:pic>
    </p:spTree>
    <p:extLst>
      <p:ext uri="{BB962C8B-B14F-4D97-AF65-F5344CB8AC3E}">
        <p14:creationId xmlns:p14="http://schemas.microsoft.com/office/powerpoint/2010/main" val="3224450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41A1D-1C2D-B0AE-8987-128E1E4419C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8E31CCE-B49F-5CEB-2779-ADC1FD28A2CC}"/>
              </a:ext>
            </a:extLst>
          </p:cNvPr>
          <p:cNvSpPr txBox="1"/>
          <p:nvPr/>
        </p:nvSpPr>
        <p:spPr>
          <a:xfrm>
            <a:off x="480289" y="267855"/>
            <a:ext cx="10285681" cy="707886"/>
          </a:xfrm>
          <a:prstGeom prst="rect">
            <a:avLst/>
          </a:prstGeom>
          <a:noFill/>
        </p:spPr>
        <p:txBody>
          <a:bodyPr wrap="square" rtlCol="0">
            <a:spAutoFit/>
          </a:bodyPr>
          <a:lstStyle/>
          <a:p>
            <a:r>
              <a:rPr lang="en-US" sz="4000" dirty="0">
                <a:latin typeface="+mj-lt"/>
              </a:rPr>
              <a:t>Links for Password Lockouts/Disabled Accounts </a:t>
            </a:r>
          </a:p>
        </p:txBody>
      </p:sp>
      <p:sp>
        <p:nvSpPr>
          <p:cNvPr id="6" name="TextBox 5">
            <a:extLst>
              <a:ext uri="{FF2B5EF4-FFF2-40B4-BE49-F238E27FC236}">
                <a16:creationId xmlns:a16="http://schemas.microsoft.com/office/drawing/2014/main" id="{9FF21F9E-4787-F3F6-B5E8-8774D39F09ED}"/>
              </a:ext>
            </a:extLst>
          </p:cNvPr>
          <p:cNvSpPr txBox="1"/>
          <p:nvPr/>
        </p:nvSpPr>
        <p:spPr>
          <a:xfrm>
            <a:off x="480289" y="1509873"/>
            <a:ext cx="8969339" cy="923330"/>
          </a:xfrm>
          <a:prstGeom prst="rect">
            <a:avLst/>
          </a:prstGeom>
          <a:noFill/>
        </p:spPr>
        <p:txBody>
          <a:bodyPr wrap="square" rtlCol="0">
            <a:spAutoFit/>
          </a:bodyPr>
          <a:lstStyle/>
          <a:p>
            <a:r>
              <a:rPr lang="en-US" dirty="0"/>
              <a:t>For a password reset lockout, use this link: </a:t>
            </a:r>
          </a:p>
          <a:p>
            <a:endParaRPr lang="en-US" dirty="0"/>
          </a:p>
          <a:p>
            <a:r>
              <a:rPr lang="en-US" dirty="0"/>
              <a:t>https://passwordreset.microsoftonline.com/</a:t>
            </a:r>
            <a:endParaRPr lang="en-US" sz="1800" dirty="0">
              <a:solidFill>
                <a:schemeClr val="tx1"/>
              </a:solidFill>
            </a:endParaRPr>
          </a:p>
        </p:txBody>
      </p:sp>
      <p:sp>
        <p:nvSpPr>
          <p:cNvPr id="2" name="TextBox 1">
            <a:extLst>
              <a:ext uri="{FF2B5EF4-FFF2-40B4-BE49-F238E27FC236}">
                <a16:creationId xmlns:a16="http://schemas.microsoft.com/office/drawing/2014/main" id="{61C15851-492C-377E-2D97-D1B488138DA6}"/>
              </a:ext>
            </a:extLst>
          </p:cNvPr>
          <p:cNvSpPr txBox="1"/>
          <p:nvPr/>
        </p:nvSpPr>
        <p:spPr>
          <a:xfrm>
            <a:off x="480290" y="2967335"/>
            <a:ext cx="8969339" cy="923330"/>
          </a:xfrm>
          <a:prstGeom prst="rect">
            <a:avLst/>
          </a:prstGeom>
          <a:noFill/>
        </p:spPr>
        <p:txBody>
          <a:bodyPr wrap="square" rtlCol="0">
            <a:spAutoFit/>
          </a:bodyPr>
          <a:lstStyle/>
          <a:p>
            <a:r>
              <a:rPr lang="en-US" dirty="0"/>
              <a:t>For a disabled account, use this link to re-enable account: </a:t>
            </a:r>
          </a:p>
          <a:p>
            <a:endParaRPr lang="en-US" dirty="0"/>
          </a:p>
          <a:p>
            <a:r>
              <a:rPr lang="en-US" sz="1800" u="sng" dirty="0">
                <a:solidFill>
                  <a:srgbClr val="0000FF"/>
                </a:solidFill>
                <a:effectLst/>
                <a:latin typeface="Aptos" panose="020B0004020202020204" pitchFamily="34" charset="0"/>
                <a:ea typeface="Aptos" panose="020B0004020202020204" pitchFamily="34" charset="0"/>
                <a:cs typeface="Aptos" panose="020B0004020202020204" pitchFamily="34" charset="0"/>
                <a:hlinkClick r:id="rId2"/>
              </a:rPr>
              <a:t>https://greendot.atlassian.net/servicedesk/customer/portal/107/group/151/create/475</a:t>
            </a:r>
            <a:endParaRPr lang="en-US" sz="1800" dirty="0">
              <a:solidFill>
                <a:schemeClr val="tx1"/>
              </a:solidFill>
            </a:endParaRPr>
          </a:p>
        </p:txBody>
      </p:sp>
    </p:spTree>
    <p:extLst>
      <p:ext uri="{BB962C8B-B14F-4D97-AF65-F5344CB8AC3E}">
        <p14:creationId xmlns:p14="http://schemas.microsoft.com/office/powerpoint/2010/main" val="39151611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7859485" y="640080"/>
            <a:ext cx="3690257" cy="1161288"/>
          </a:xfrm>
        </p:spPr>
        <p:txBody>
          <a:bodyPr>
            <a:normAutofit/>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l="4" r="4"/>
          <a:stretch/>
        </p:blipFill>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7859485" y="1929384"/>
            <a:ext cx="3690257" cy="3939710"/>
          </a:xfrm>
        </p:spPr>
        <p:txBody>
          <a:bodyPr vert="horz" lIns="91440" tIns="45720" rIns="0" bIns="45720" rtlCol="0" anchor="t">
            <a:noAutofit/>
          </a:bodyPr>
          <a:lstStyle/>
          <a:p>
            <a:r>
              <a:rPr lang="en-US" sz="1800" dirty="0"/>
              <a:t>Anuloma Tripathy</a:t>
            </a:r>
          </a:p>
          <a:p>
            <a:r>
              <a:rPr lang="en-US" sz="1800" dirty="0">
                <a:hlinkClick r:id="rId4"/>
              </a:rPr>
              <a:t>antripathy@deloitte.com</a:t>
            </a:r>
            <a:endParaRPr lang="en-US" sz="1800" dirty="0"/>
          </a:p>
          <a:p>
            <a:r>
              <a:rPr lang="en-US" sz="1800" u="sng" dirty="0">
                <a:solidFill>
                  <a:srgbClr val="0563C1"/>
                </a:solidFill>
                <a:effectLst/>
                <a:latin typeface="Calibri" panose="020F0502020204030204" pitchFamily="34" charset="0"/>
                <a:ea typeface="Calibri" panose="020F0502020204030204" pitchFamily="34" charset="0"/>
                <a:hlinkClick r:id="rId5"/>
              </a:rPr>
              <a:t>atripathy1@greendotcorp.com</a:t>
            </a:r>
            <a:endParaRPr lang="en-US" sz="1800" u="sng" dirty="0">
              <a:solidFill>
                <a:srgbClr val="0563C1"/>
              </a:solidFill>
              <a:effectLst/>
              <a:latin typeface="Calibri" panose="020F0502020204030204" pitchFamily="34" charset="0"/>
              <a:ea typeface="Calibri" panose="020F0502020204030204" pitchFamily="34" charset="0"/>
            </a:endParaRPr>
          </a:p>
          <a:p>
            <a:r>
              <a:rPr lang="en-US" sz="1800" dirty="0"/>
              <a:t>Sai Goli Kiran</a:t>
            </a:r>
          </a:p>
          <a:p>
            <a:r>
              <a:rPr lang="en-US" sz="1800" dirty="0">
                <a:hlinkClick r:id="rId6"/>
              </a:rPr>
              <a:t>sagoli@deloitte.com</a:t>
            </a:r>
            <a:endParaRPr lang="en-US" sz="1800" dirty="0"/>
          </a:p>
          <a:p>
            <a:r>
              <a:rPr lang="en-US" sz="1800" u="sng" dirty="0">
                <a:solidFill>
                  <a:srgbClr val="0000FF"/>
                </a:solidFill>
                <a:effectLst/>
                <a:latin typeface="Aptos" panose="020B0004020202020204" pitchFamily="34" charset="0"/>
                <a:ea typeface="Calibri" panose="020F0502020204030204" pitchFamily="34" charset="0"/>
                <a:cs typeface="Calibri" panose="020F0502020204030204" pitchFamily="34" charset="0"/>
                <a:hlinkClick r:id="rId7"/>
              </a:rPr>
              <a:t>sgoli@greendotcorp.com</a:t>
            </a:r>
            <a:endParaRPr lang="en-US" sz="1800" dirty="0"/>
          </a:p>
        </p:txBody>
      </p:sp>
    </p:spTree>
    <p:extLst>
      <p:ext uri="{BB962C8B-B14F-4D97-AF65-F5344CB8AC3E}">
        <p14:creationId xmlns:p14="http://schemas.microsoft.com/office/powerpoint/2010/main" val="850743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FEAE4-9144-0B8F-0731-E5571605E4C1}"/>
              </a:ext>
            </a:extLst>
          </p:cNvPr>
          <p:cNvSpPr txBox="1">
            <a:spLocks/>
          </p:cNvSpPr>
          <p:nvPr/>
        </p:nvSpPr>
        <p:spPr>
          <a:xfrm>
            <a:off x="862250" y="518258"/>
            <a:ext cx="10221913" cy="6762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a:solidFill>
                  <a:schemeClr val="tx1"/>
                </a:solidFill>
              </a:rPr>
              <a:t>Download the Duo Mobile app on your mobile device</a:t>
            </a:r>
          </a:p>
        </p:txBody>
      </p:sp>
      <p:graphicFrame>
        <p:nvGraphicFramePr>
          <p:cNvPr id="3" name="Object 2">
            <a:extLst>
              <a:ext uri="{FF2B5EF4-FFF2-40B4-BE49-F238E27FC236}">
                <a16:creationId xmlns:a16="http://schemas.microsoft.com/office/drawing/2014/main" id="{0C75385F-FB07-A15B-A9B9-5A8D218F68AF}"/>
              </a:ext>
            </a:extLst>
          </p:cNvPr>
          <p:cNvGraphicFramePr>
            <a:graphicFrameLocks noChangeAspect="1"/>
          </p:cNvGraphicFramePr>
          <p:nvPr>
            <p:extLst>
              <p:ext uri="{D42A27DB-BD31-4B8C-83A1-F6EECF244321}">
                <p14:modId xmlns:p14="http://schemas.microsoft.com/office/powerpoint/2010/main" val="1546806442"/>
              </p:ext>
            </p:extLst>
          </p:nvPr>
        </p:nvGraphicFramePr>
        <p:xfrm>
          <a:off x="9615833" y="1200688"/>
          <a:ext cx="914400" cy="806450"/>
        </p:xfrm>
        <a:graphic>
          <a:graphicData uri="http://schemas.openxmlformats.org/presentationml/2006/ole">
            <mc:AlternateContent xmlns:mc="http://schemas.openxmlformats.org/markup-compatibility/2006">
              <mc:Choice xmlns:v="urn:schemas-microsoft-com:vml" Requires="v">
                <p:oleObj name="Acrobat Document" showAsIcon="1" r:id="rId2" imgW="914608" imgH="806335" progId="Acrobat.Document.DC">
                  <p:embed/>
                </p:oleObj>
              </mc:Choice>
              <mc:Fallback>
                <p:oleObj name="Acrobat Document" showAsIcon="1" r:id="rId2" imgW="914608" imgH="806335" progId="Acrobat.Document.DC">
                  <p:embed/>
                  <p:pic>
                    <p:nvPicPr>
                      <p:cNvPr id="23" name="Object 22">
                        <a:extLst>
                          <a:ext uri="{FF2B5EF4-FFF2-40B4-BE49-F238E27FC236}">
                            <a16:creationId xmlns:a16="http://schemas.microsoft.com/office/drawing/2014/main" id="{24DCF47D-FB6D-2455-9A69-F2AACF0A0EB6}"/>
                          </a:ext>
                        </a:extLst>
                      </p:cNvPr>
                      <p:cNvPicPr/>
                      <p:nvPr/>
                    </p:nvPicPr>
                    <p:blipFill>
                      <a:blip r:embed="rId3"/>
                      <a:stretch>
                        <a:fillRect/>
                      </a:stretch>
                    </p:blipFill>
                    <p:spPr>
                      <a:xfrm>
                        <a:off x="9615833" y="1200688"/>
                        <a:ext cx="914400" cy="806450"/>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9EA49CD3-9A00-C948-8952-3F3BC61596B0}"/>
              </a:ext>
            </a:extLst>
          </p:cNvPr>
          <p:cNvSpPr txBox="1"/>
          <p:nvPr/>
        </p:nvSpPr>
        <p:spPr>
          <a:xfrm>
            <a:off x="862250" y="2371603"/>
            <a:ext cx="9771882" cy="646331"/>
          </a:xfrm>
          <a:prstGeom prst="rect">
            <a:avLst/>
          </a:prstGeom>
          <a:noFill/>
        </p:spPr>
        <p:txBody>
          <a:bodyPr wrap="square" rtlCol="0">
            <a:spAutoFit/>
          </a:bodyPr>
          <a:lstStyle/>
          <a:p>
            <a:r>
              <a:rPr lang="en-US" sz="3600" dirty="0">
                <a:latin typeface="+mj-lt"/>
              </a:rPr>
              <a:t>Install the Remote Desktop</a:t>
            </a:r>
          </a:p>
        </p:txBody>
      </p:sp>
      <p:sp>
        <p:nvSpPr>
          <p:cNvPr id="5" name="TextBox 4">
            <a:extLst>
              <a:ext uri="{FF2B5EF4-FFF2-40B4-BE49-F238E27FC236}">
                <a16:creationId xmlns:a16="http://schemas.microsoft.com/office/drawing/2014/main" id="{1407B3EA-E963-0425-B64B-6A31CC3B8D67}"/>
              </a:ext>
            </a:extLst>
          </p:cNvPr>
          <p:cNvSpPr txBox="1"/>
          <p:nvPr/>
        </p:nvSpPr>
        <p:spPr>
          <a:xfrm>
            <a:off x="862250" y="3136569"/>
            <a:ext cx="6478350" cy="1754326"/>
          </a:xfrm>
          <a:prstGeom prst="rect">
            <a:avLst/>
          </a:prstGeom>
          <a:noFill/>
        </p:spPr>
        <p:txBody>
          <a:bodyPr wrap="square">
            <a:spAutoFit/>
          </a:bodyPr>
          <a:lstStyle/>
          <a:p>
            <a:r>
              <a:rPr lang="en-US" dirty="0"/>
              <a:t>Follow the below steps to download the Remote Desktop:</a:t>
            </a:r>
          </a:p>
          <a:p>
            <a:r>
              <a:rPr lang="en-US" dirty="0"/>
              <a:t>Step 1: Connect to Deloitte VPN before downloading Remote Desktop.</a:t>
            </a:r>
          </a:p>
          <a:p>
            <a:r>
              <a:rPr lang="en-US" dirty="0"/>
              <a:t>Step 2: Click on </a:t>
            </a:r>
            <a:r>
              <a:rPr lang="en-US" dirty="0">
                <a:latin typeface="Slack-Lato"/>
                <a:hlinkClick r:id="rId4"/>
              </a:rPr>
              <a:t>https://go.microsoft.com/fwlink/?linkid=2068602</a:t>
            </a:r>
            <a:r>
              <a:rPr lang="en-US" dirty="0">
                <a:latin typeface="Slack-Lato"/>
              </a:rPr>
              <a:t> </a:t>
            </a:r>
            <a:r>
              <a:rPr lang="en-US" dirty="0"/>
              <a:t>and download Remote Desktop client.</a:t>
            </a:r>
          </a:p>
          <a:p>
            <a:r>
              <a:rPr lang="en-US" dirty="0"/>
              <a:t>Step 3: Open “RemoteDesktop_1.2.6074.0_x64” file.</a:t>
            </a:r>
          </a:p>
        </p:txBody>
      </p:sp>
      <p:pic>
        <p:nvPicPr>
          <p:cNvPr id="6" name="Picture 5" descr="A screenshot of a computer&#10;&#10;AI-generated content may be incorrect.">
            <a:extLst>
              <a:ext uri="{FF2B5EF4-FFF2-40B4-BE49-F238E27FC236}">
                <a16:creationId xmlns:a16="http://schemas.microsoft.com/office/drawing/2014/main" id="{EE44233B-B71F-47E9-88D4-20AF8933F267}"/>
              </a:ext>
            </a:extLst>
          </p:cNvPr>
          <p:cNvPicPr>
            <a:picLocks noChangeAspect="1"/>
          </p:cNvPicPr>
          <p:nvPr/>
        </p:nvPicPr>
        <p:blipFill>
          <a:blip r:embed="rId5"/>
          <a:stretch>
            <a:fillRect/>
          </a:stretch>
        </p:blipFill>
        <p:spPr>
          <a:xfrm>
            <a:off x="7340600" y="3309747"/>
            <a:ext cx="4198005" cy="1581148"/>
          </a:xfrm>
          <a:prstGeom prst="rect">
            <a:avLst/>
          </a:prstGeom>
          <a:ln>
            <a:solidFill>
              <a:schemeClr val="tx1"/>
            </a:solidFill>
          </a:ln>
        </p:spPr>
      </p:pic>
      <p:sp>
        <p:nvSpPr>
          <p:cNvPr id="7" name="TextBox 6">
            <a:extLst>
              <a:ext uri="{FF2B5EF4-FFF2-40B4-BE49-F238E27FC236}">
                <a16:creationId xmlns:a16="http://schemas.microsoft.com/office/drawing/2014/main" id="{F5CCAD3D-4445-C646-423C-A829CADF3831}"/>
              </a:ext>
            </a:extLst>
          </p:cNvPr>
          <p:cNvSpPr txBox="1"/>
          <p:nvPr/>
        </p:nvSpPr>
        <p:spPr>
          <a:xfrm>
            <a:off x="862250" y="1273340"/>
            <a:ext cx="8753583" cy="369332"/>
          </a:xfrm>
          <a:prstGeom prst="rect">
            <a:avLst/>
          </a:prstGeom>
          <a:noFill/>
        </p:spPr>
        <p:txBody>
          <a:bodyPr wrap="square" rtlCol="0">
            <a:spAutoFit/>
          </a:bodyPr>
          <a:lstStyle/>
          <a:p>
            <a:r>
              <a:rPr lang="en-US" dirty="0"/>
              <a:t>Refer to the attached PDF for steps for installing the Duo Mobile App (IOS and Android).</a:t>
            </a:r>
          </a:p>
        </p:txBody>
      </p:sp>
    </p:spTree>
    <p:extLst>
      <p:ext uri="{BB962C8B-B14F-4D97-AF65-F5344CB8AC3E}">
        <p14:creationId xmlns:p14="http://schemas.microsoft.com/office/powerpoint/2010/main" val="21148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9FCEAC0D-32CE-5389-26C1-A3DE79E17830}"/>
              </a:ext>
            </a:extLst>
          </p:cNvPr>
          <p:cNvSpPr txBox="1">
            <a:spLocks noGrp="1"/>
          </p:cNvSpPr>
          <p:nvPr>
            <p:ph type="subTitle" idx="4294967295"/>
          </p:nvPr>
        </p:nvSpPr>
        <p:spPr>
          <a:xfrm>
            <a:off x="759491" y="228599"/>
            <a:ext cx="6096000" cy="590931"/>
          </a:xfrm>
          <a:prstGeom prst="rect">
            <a:avLst/>
          </a:prstGeom>
          <a:noFill/>
        </p:spPr>
        <p:txBody>
          <a:bodyPr wrap="square">
            <a:spAutoFit/>
          </a:bodyPr>
          <a:lstStyle/>
          <a:p>
            <a:pPr marL="0" indent="0">
              <a:lnSpc>
                <a:spcPct val="90000"/>
              </a:lnSpc>
              <a:buNone/>
            </a:pPr>
            <a:r>
              <a:rPr lang="en-US" sz="1800" dirty="0">
                <a:solidFill>
                  <a:schemeClr val="tx1"/>
                </a:solidFill>
              </a:rPr>
              <a:t>Step 4: After clicking on “RemoteDesktop_1.2.6074.0_x64” file, it will open a pop up to Remote Desktop set up.</a:t>
            </a:r>
          </a:p>
        </p:txBody>
      </p:sp>
      <p:pic>
        <p:nvPicPr>
          <p:cNvPr id="10" name="Picture 9" descr="A screenshot of a computer&#10;&#10;AI-generated content may be incorrect.">
            <a:extLst>
              <a:ext uri="{FF2B5EF4-FFF2-40B4-BE49-F238E27FC236}">
                <a16:creationId xmlns:a16="http://schemas.microsoft.com/office/drawing/2014/main" id="{AC7A50A1-3C6D-B14D-AC2B-16B1075FC466}"/>
              </a:ext>
            </a:extLst>
          </p:cNvPr>
          <p:cNvPicPr>
            <a:picLocks noChangeAspect="1"/>
          </p:cNvPicPr>
          <p:nvPr/>
        </p:nvPicPr>
        <p:blipFill>
          <a:blip r:embed="rId3"/>
          <a:stretch>
            <a:fillRect/>
          </a:stretch>
        </p:blipFill>
        <p:spPr>
          <a:xfrm>
            <a:off x="6916373" y="228599"/>
            <a:ext cx="5114760" cy="2861733"/>
          </a:xfrm>
          <a:prstGeom prst="rect">
            <a:avLst/>
          </a:prstGeom>
          <a:ln>
            <a:solidFill>
              <a:schemeClr val="tx1"/>
            </a:solidFill>
          </a:ln>
        </p:spPr>
      </p:pic>
      <p:pic>
        <p:nvPicPr>
          <p:cNvPr id="14" name="Picture 13" descr="A screenshot of a computer&#10;&#10;AI-generated content may be incorrect.">
            <a:extLst>
              <a:ext uri="{FF2B5EF4-FFF2-40B4-BE49-F238E27FC236}">
                <a16:creationId xmlns:a16="http://schemas.microsoft.com/office/drawing/2014/main" id="{9CC7F64A-044C-75E5-BF1B-059E3EB47A15}"/>
              </a:ext>
            </a:extLst>
          </p:cNvPr>
          <p:cNvPicPr>
            <a:picLocks noChangeAspect="1"/>
          </p:cNvPicPr>
          <p:nvPr/>
        </p:nvPicPr>
        <p:blipFill>
          <a:blip r:embed="rId4"/>
          <a:stretch>
            <a:fillRect/>
          </a:stretch>
        </p:blipFill>
        <p:spPr>
          <a:xfrm>
            <a:off x="6916373" y="3310467"/>
            <a:ext cx="5114760" cy="3022600"/>
          </a:xfrm>
          <a:prstGeom prst="rect">
            <a:avLst/>
          </a:prstGeom>
          <a:ln>
            <a:solidFill>
              <a:schemeClr val="tx1"/>
            </a:solidFill>
          </a:ln>
        </p:spPr>
      </p:pic>
      <p:sp>
        <p:nvSpPr>
          <p:cNvPr id="27" name="TextBox 26">
            <a:extLst>
              <a:ext uri="{FF2B5EF4-FFF2-40B4-BE49-F238E27FC236}">
                <a16:creationId xmlns:a16="http://schemas.microsoft.com/office/drawing/2014/main" id="{480B1761-6C02-D981-3CA7-3B7C2D25B99D}"/>
              </a:ext>
            </a:extLst>
          </p:cNvPr>
          <p:cNvSpPr txBox="1"/>
          <p:nvPr/>
        </p:nvSpPr>
        <p:spPr>
          <a:xfrm>
            <a:off x="701479" y="3310467"/>
            <a:ext cx="6096000" cy="590931"/>
          </a:xfrm>
          <a:prstGeom prst="rect">
            <a:avLst/>
          </a:prstGeom>
          <a:noFill/>
        </p:spPr>
        <p:txBody>
          <a:bodyPr wrap="square">
            <a:spAutoFit/>
          </a:bodyPr>
          <a:lstStyle/>
          <a:p>
            <a:pPr marL="0" indent="0">
              <a:lnSpc>
                <a:spcPct val="90000"/>
              </a:lnSpc>
              <a:buNone/>
            </a:pPr>
            <a:r>
              <a:rPr lang="en-US" dirty="0">
                <a:solidFill>
                  <a:schemeClr val="tx1"/>
                </a:solidFill>
              </a:rPr>
              <a:t>Step 5: Click on “Next” and then click on “I accept the terms in the License Agreement”.</a:t>
            </a:r>
          </a:p>
        </p:txBody>
      </p:sp>
    </p:spTree>
    <p:extLst>
      <p:ext uri="{BB962C8B-B14F-4D97-AF65-F5344CB8AC3E}">
        <p14:creationId xmlns:p14="http://schemas.microsoft.com/office/powerpoint/2010/main" val="166673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9FCEAC0D-32CE-5389-26C1-A3DE79E17830}"/>
              </a:ext>
            </a:extLst>
          </p:cNvPr>
          <p:cNvSpPr txBox="1">
            <a:spLocks noGrp="1"/>
          </p:cNvSpPr>
          <p:nvPr>
            <p:ph type="subTitle" idx="4294967295"/>
          </p:nvPr>
        </p:nvSpPr>
        <p:spPr>
          <a:xfrm>
            <a:off x="862345" y="313796"/>
            <a:ext cx="6452856" cy="590931"/>
          </a:xfrm>
          <a:prstGeom prst="rect">
            <a:avLst/>
          </a:prstGeom>
          <a:noFill/>
        </p:spPr>
        <p:txBody>
          <a:bodyPr wrap="square">
            <a:spAutoFit/>
          </a:bodyPr>
          <a:lstStyle/>
          <a:p>
            <a:pPr marL="0" indent="0">
              <a:lnSpc>
                <a:spcPct val="90000"/>
              </a:lnSpc>
              <a:buNone/>
            </a:pPr>
            <a:r>
              <a:rPr lang="en-US" sz="1800" dirty="0">
                <a:solidFill>
                  <a:schemeClr val="tx1"/>
                </a:solidFill>
              </a:rPr>
              <a:t>Step 6: Click on “Next” and check the radio button to “Install just for you (username)”.</a:t>
            </a:r>
          </a:p>
        </p:txBody>
      </p:sp>
      <p:pic>
        <p:nvPicPr>
          <p:cNvPr id="19" name="Picture 18" descr="A screenshot of a computer&#10;&#10;AI-generated content may be incorrect.">
            <a:extLst>
              <a:ext uri="{FF2B5EF4-FFF2-40B4-BE49-F238E27FC236}">
                <a16:creationId xmlns:a16="http://schemas.microsoft.com/office/drawing/2014/main" id="{25B93A7F-88CC-C672-4BAE-2BDE96202B04}"/>
              </a:ext>
            </a:extLst>
          </p:cNvPr>
          <p:cNvPicPr>
            <a:picLocks noChangeAspect="1"/>
          </p:cNvPicPr>
          <p:nvPr/>
        </p:nvPicPr>
        <p:blipFill>
          <a:blip r:embed="rId3"/>
          <a:stretch>
            <a:fillRect/>
          </a:stretch>
        </p:blipFill>
        <p:spPr>
          <a:xfrm>
            <a:off x="7315201" y="313796"/>
            <a:ext cx="4563532" cy="2649537"/>
          </a:xfrm>
          <a:prstGeom prst="rect">
            <a:avLst/>
          </a:prstGeom>
          <a:ln>
            <a:solidFill>
              <a:schemeClr val="tx1"/>
            </a:solidFill>
          </a:ln>
        </p:spPr>
      </p:pic>
      <p:pic>
        <p:nvPicPr>
          <p:cNvPr id="25" name="Picture 24" descr="A screenshot of a computer&#10;&#10;AI-generated content may be incorrect.">
            <a:extLst>
              <a:ext uri="{FF2B5EF4-FFF2-40B4-BE49-F238E27FC236}">
                <a16:creationId xmlns:a16="http://schemas.microsoft.com/office/drawing/2014/main" id="{CA05C1D2-C059-A7EC-2EC3-C12956182809}"/>
              </a:ext>
            </a:extLst>
          </p:cNvPr>
          <p:cNvPicPr>
            <a:picLocks noChangeAspect="1"/>
          </p:cNvPicPr>
          <p:nvPr/>
        </p:nvPicPr>
        <p:blipFill>
          <a:blip r:embed="rId4"/>
          <a:stretch>
            <a:fillRect/>
          </a:stretch>
        </p:blipFill>
        <p:spPr>
          <a:xfrm>
            <a:off x="7315201" y="3144719"/>
            <a:ext cx="4563532" cy="3144005"/>
          </a:xfrm>
          <a:prstGeom prst="rect">
            <a:avLst/>
          </a:prstGeom>
          <a:ln>
            <a:solidFill>
              <a:schemeClr val="tx1"/>
            </a:solidFill>
          </a:ln>
        </p:spPr>
      </p:pic>
      <p:sp>
        <p:nvSpPr>
          <p:cNvPr id="27" name="TextBox 26">
            <a:extLst>
              <a:ext uri="{FF2B5EF4-FFF2-40B4-BE49-F238E27FC236}">
                <a16:creationId xmlns:a16="http://schemas.microsoft.com/office/drawing/2014/main" id="{480B1761-6C02-D981-3CA7-3B7C2D25B99D}"/>
              </a:ext>
            </a:extLst>
          </p:cNvPr>
          <p:cNvSpPr txBox="1"/>
          <p:nvPr/>
        </p:nvSpPr>
        <p:spPr>
          <a:xfrm>
            <a:off x="862345" y="3133534"/>
            <a:ext cx="6096000" cy="590931"/>
          </a:xfrm>
          <a:prstGeom prst="rect">
            <a:avLst/>
          </a:prstGeom>
          <a:noFill/>
        </p:spPr>
        <p:txBody>
          <a:bodyPr wrap="square">
            <a:spAutoFit/>
          </a:bodyPr>
          <a:lstStyle/>
          <a:p>
            <a:pPr marL="0" indent="0">
              <a:lnSpc>
                <a:spcPct val="90000"/>
              </a:lnSpc>
              <a:buNone/>
            </a:pPr>
            <a:r>
              <a:rPr lang="en-US" dirty="0">
                <a:solidFill>
                  <a:schemeClr val="tx1"/>
                </a:solidFill>
              </a:rPr>
              <a:t>Step 7: Click on “Finish” to Complete the Remote Desktop Setup Wizard.</a:t>
            </a:r>
            <a:endParaRPr lang="en-US" dirty="0"/>
          </a:p>
        </p:txBody>
      </p:sp>
    </p:spTree>
    <p:extLst>
      <p:ext uri="{BB962C8B-B14F-4D97-AF65-F5344CB8AC3E}">
        <p14:creationId xmlns:p14="http://schemas.microsoft.com/office/powerpoint/2010/main" val="370394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7">
            <a:extLst>
              <a:ext uri="{FF2B5EF4-FFF2-40B4-BE49-F238E27FC236}">
                <a16:creationId xmlns:a16="http://schemas.microsoft.com/office/drawing/2014/main" id="{9FCEAC0D-32CE-5389-26C1-A3DE79E17830}"/>
              </a:ext>
            </a:extLst>
          </p:cNvPr>
          <p:cNvSpPr txBox="1">
            <a:spLocks noGrp="1"/>
          </p:cNvSpPr>
          <p:nvPr>
            <p:ph type="subTitle" idx="4294967295"/>
          </p:nvPr>
        </p:nvSpPr>
        <p:spPr>
          <a:xfrm>
            <a:off x="862344" y="313796"/>
            <a:ext cx="10720055" cy="590931"/>
          </a:xfrm>
          <a:prstGeom prst="rect">
            <a:avLst/>
          </a:prstGeom>
          <a:noFill/>
        </p:spPr>
        <p:txBody>
          <a:bodyPr wrap="square">
            <a:spAutoFit/>
          </a:bodyPr>
          <a:lstStyle/>
          <a:p>
            <a:pPr marL="0" indent="0">
              <a:lnSpc>
                <a:spcPct val="90000"/>
              </a:lnSpc>
              <a:buNone/>
            </a:pPr>
            <a:r>
              <a:rPr lang="en-US" sz="1800" dirty="0">
                <a:solidFill>
                  <a:schemeClr val="tx1"/>
                </a:solidFill>
              </a:rPr>
              <a:t>Step 8: Get on Deloitte VPN before you download Remote Desktop client. Once, the Remote Desktop is installed, click on “Subscribe” and log in while on VPN using your </a:t>
            </a:r>
            <a:r>
              <a:rPr lang="en-US" sz="1800" dirty="0" err="1">
                <a:solidFill>
                  <a:schemeClr val="tx1"/>
                </a:solidFill>
              </a:rPr>
              <a:t>Nextestate</a:t>
            </a:r>
            <a:r>
              <a:rPr lang="en-US" sz="1800" dirty="0">
                <a:solidFill>
                  <a:schemeClr val="tx1"/>
                </a:solidFill>
              </a:rPr>
              <a:t> username and password.</a:t>
            </a:r>
          </a:p>
        </p:txBody>
      </p:sp>
      <p:pic>
        <p:nvPicPr>
          <p:cNvPr id="2" name="Picture 1" descr="A screenshot of a computer&#10;&#10;AI-generated content may be incorrect.">
            <a:extLst>
              <a:ext uri="{FF2B5EF4-FFF2-40B4-BE49-F238E27FC236}">
                <a16:creationId xmlns:a16="http://schemas.microsoft.com/office/drawing/2014/main" id="{C1CA939E-01EA-82AF-832B-3096DAEA0AA5}"/>
              </a:ext>
            </a:extLst>
          </p:cNvPr>
          <p:cNvPicPr>
            <a:picLocks noChangeAspect="1"/>
          </p:cNvPicPr>
          <p:nvPr/>
        </p:nvPicPr>
        <p:blipFill>
          <a:blip r:embed="rId3"/>
          <a:stretch>
            <a:fillRect/>
          </a:stretch>
        </p:blipFill>
        <p:spPr>
          <a:xfrm>
            <a:off x="1958914" y="910672"/>
            <a:ext cx="7564789" cy="2014361"/>
          </a:xfrm>
          <a:prstGeom prst="rect">
            <a:avLst/>
          </a:prstGeom>
          <a:ln>
            <a:solidFill>
              <a:schemeClr val="tx1"/>
            </a:solidFill>
          </a:ln>
        </p:spPr>
      </p:pic>
      <p:pic>
        <p:nvPicPr>
          <p:cNvPr id="3" name="Picture 2" descr="A screenshot of a computer&#10;&#10;AI-generated content may be incorrect.">
            <a:extLst>
              <a:ext uri="{FF2B5EF4-FFF2-40B4-BE49-F238E27FC236}">
                <a16:creationId xmlns:a16="http://schemas.microsoft.com/office/drawing/2014/main" id="{B3061140-5DAA-D830-957F-F102F227F27B}"/>
              </a:ext>
            </a:extLst>
          </p:cNvPr>
          <p:cNvPicPr>
            <a:picLocks noChangeAspect="1"/>
          </p:cNvPicPr>
          <p:nvPr/>
        </p:nvPicPr>
        <p:blipFill rotWithShape="1">
          <a:blip r:embed="rId4"/>
          <a:srcRect r="3157" b="3303"/>
          <a:stretch/>
        </p:blipFill>
        <p:spPr>
          <a:xfrm>
            <a:off x="1512663" y="3575005"/>
            <a:ext cx="4152038" cy="3067241"/>
          </a:xfrm>
          <a:prstGeom prst="rect">
            <a:avLst/>
          </a:prstGeom>
          <a:ln>
            <a:solidFill>
              <a:schemeClr val="tx1"/>
            </a:solidFill>
          </a:ln>
        </p:spPr>
      </p:pic>
      <p:pic>
        <p:nvPicPr>
          <p:cNvPr id="4" name="Picture 3" descr="A screenshot of a login screen&#10;&#10;AI-generated content may be incorrect.">
            <a:extLst>
              <a:ext uri="{FF2B5EF4-FFF2-40B4-BE49-F238E27FC236}">
                <a16:creationId xmlns:a16="http://schemas.microsoft.com/office/drawing/2014/main" id="{5556411C-0FD9-E3CA-93F8-3FB80EF05C9D}"/>
              </a:ext>
            </a:extLst>
          </p:cNvPr>
          <p:cNvPicPr>
            <a:picLocks noChangeAspect="1"/>
          </p:cNvPicPr>
          <p:nvPr/>
        </p:nvPicPr>
        <p:blipFill>
          <a:blip r:embed="rId5"/>
          <a:stretch>
            <a:fillRect/>
          </a:stretch>
        </p:blipFill>
        <p:spPr>
          <a:xfrm>
            <a:off x="5813227" y="3575004"/>
            <a:ext cx="3987800" cy="3067241"/>
          </a:xfrm>
          <a:prstGeom prst="rect">
            <a:avLst/>
          </a:prstGeom>
          <a:ln>
            <a:solidFill>
              <a:schemeClr val="tx1"/>
            </a:solidFill>
          </a:ln>
        </p:spPr>
      </p:pic>
      <p:sp>
        <p:nvSpPr>
          <p:cNvPr id="6" name="TextBox 5">
            <a:extLst>
              <a:ext uri="{FF2B5EF4-FFF2-40B4-BE49-F238E27FC236}">
                <a16:creationId xmlns:a16="http://schemas.microsoft.com/office/drawing/2014/main" id="{8F912CF6-AA56-54E1-6F7A-B17753CBB719}"/>
              </a:ext>
            </a:extLst>
          </p:cNvPr>
          <p:cNvSpPr txBox="1"/>
          <p:nvPr/>
        </p:nvSpPr>
        <p:spPr>
          <a:xfrm>
            <a:off x="1014572" y="2925033"/>
            <a:ext cx="10328097" cy="646331"/>
          </a:xfrm>
          <a:prstGeom prst="rect">
            <a:avLst/>
          </a:prstGeom>
          <a:noFill/>
        </p:spPr>
        <p:txBody>
          <a:bodyPr wrap="square">
            <a:spAutoFit/>
          </a:bodyPr>
          <a:lstStyle/>
          <a:p>
            <a:r>
              <a:rPr lang="en-US" kern="100" dirty="0">
                <a:solidFill>
                  <a:schemeClr val="tx1"/>
                </a:solidFill>
                <a:effectLst/>
                <a:ea typeface="Aptos" panose="020B0004020202020204" pitchFamily="34" charset="0"/>
                <a:cs typeface="Times New Roman" panose="02020603050405020304" pitchFamily="18" charset="0"/>
              </a:rPr>
              <a:t>When you login to the Remote desktop, type in your </a:t>
            </a:r>
            <a:r>
              <a:rPr lang="en-US" kern="100" dirty="0" err="1">
                <a:solidFill>
                  <a:schemeClr val="tx1"/>
                </a:solidFill>
                <a:effectLst/>
                <a:ea typeface="Aptos" panose="020B0004020202020204" pitchFamily="34" charset="0"/>
                <a:cs typeface="Times New Roman" panose="02020603050405020304" pitchFamily="18" charset="0"/>
              </a:rPr>
              <a:t>nextestate</a:t>
            </a:r>
            <a:r>
              <a:rPr lang="en-US" kern="100" dirty="0">
                <a:solidFill>
                  <a:schemeClr val="tx1"/>
                </a:solidFill>
                <a:effectLst/>
                <a:ea typeface="Aptos" panose="020B0004020202020204" pitchFamily="34" charset="0"/>
                <a:cs typeface="Times New Roman" panose="02020603050405020304" pitchFamily="18" charset="0"/>
              </a:rPr>
              <a:t> username and add @greendotcorp.com and use your </a:t>
            </a:r>
            <a:r>
              <a:rPr lang="en-US" kern="100" dirty="0" err="1">
                <a:solidFill>
                  <a:schemeClr val="tx1"/>
                </a:solidFill>
                <a:effectLst/>
                <a:ea typeface="Aptos" panose="020B0004020202020204" pitchFamily="34" charset="0"/>
                <a:cs typeface="Times New Roman" panose="02020603050405020304" pitchFamily="18" charset="0"/>
              </a:rPr>
              <a:t>nextestate</a:t>
            </a:r>
            <a:r>
              <a:rPr lang="en-US" kern="100" dirty="0">
                <a:solidFill>
                  <a:schemeClr val="tx1"/>
                </a:solidFill>
                <a:effectLst/>
                <a:ea typeface="Aptos" panose="020B0004020202020204" pitchFamily="34" charset="0"/>
                <a:cs typeface="Times New Roman" panose="02020603050405020304" pitchFamily="18" charset="0"/>
              </a:rPr>
              <a:t> password.</a:t>
            </a:r>
          </a:p>
        </p:txBody>
      </p:sp>
    </p:spTree>
    <p:extLst>
      <p:ext uri="{BB962C8B-B14F-4D97-AF65-F5344CB8AC3E}">
        <p14:creationId xmlns:p14="http://schemas.microsoft.com/office/powerpoint/2010/main" val="1374910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7">
            <a:extLst>
              <a:ext uri="{FF2B5EF4-FFF2-40B4-BE49-F238E27FC236}">
                <a16:creationId xmlns:a16="http://schemas.microsoft.com/office/drawing/2014/main" id="{82716EFC-CC59-549B-66E6-D4B26E7A652D}"/>
              </a:ext>
            </a:extLst>
          </p:cNvPr>
          <p:cNvSpPr txBox="1">
            <a:spLocks/>
          </p:cNvSpPr>
          <p:nvPr/>
        </p:nvSpPr>
        <p:spPr>
          <a:xfrm>
            <a:off x="862344" y="313796"/>
            <a:ext cx="10720055" cy="590931"/>
          </a:xfrm>
          <a:prstGeom prst="rect">
            <a:avLst/>
          </a:prstGeom>
          <a:noFill/>
        </p:spPr>
        <p:txBody>
          <a:bodyPr vert="horz" wrap="square" lIns="0" tIns="45720" rIns="0" bIns="45720" rtlCol="0">
            <a:sp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90000"/>
              </a:lnSpc>
              <a:buFont typeface="Calibri" panose="020F0502020204030204" pitchFamily="34" charset="0"/>
              <a:buNone/>
            </a:pPr>
            <a:r>
              <a:rPr lang="en-US" sz="1800" dirty="0">
                <a:solidFill>
                  <a:schemeClr val="tx1"/>
                </a:solidFill>
              </a:rPr>
              <a:t>Note: In case, you are getting the below screen after entering your email address and password, please connect to Deloitte VPN, in case you haven’t already connected.</a:t>
            </a:r>
          </a:p>
        </p:txBody>
      </p:sp>
      <p:pic>
        <p:nvPicPr>
          <p:cNvPr id="1026" name="Picture 2">
            <a:extLst>
              <a:ext uri="{FF2B5EF4-FFF2-40B4-BE49-F238E27FC236}">
                <a16:creationId xmlns:a16="http://schemas.microsoft.com/office/drawing/2014/main" id="{62D88899-4ABA-E134-E565-9C717362C5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82" t="3961" r="12586" b="2475"/>
          <a:stretch/>
        </p:blipFill>
        <p:spPr bwMode="auto">
          <a:xfrm>
            <a:off x="1817840" y="1628775"/>
            <a:ext cx="3971925" cy="36004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00446EF-F065-13F6-8D9A-6FEAB2A35D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5" t="6755" r="9902" b="5509"/>
          <a:stretch/>
        </p:blipFill>
        <p:spPr bwMode="auto">
          <a:xfrm>
            <a:off x="6236070" y="1628775"/>
            <a:ext cx="3762375" cy="36004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46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7">
            <a:extLst>
              <a:ext uri="{FF2B5EF4-FFF2-40B4-BE49-F238E27FC236}">
                <a16:creationId xmlns:a16="http://schemas.microsoft.com/office/drawing/2014/main" id="{73F4B5D6-8571-6FEB-BAFB-84B760A0F0F8}"/>
              </a:ext>
            </a:extLst>
          </p:cNvPr>
          <p:cNvSpPr txBox="1">
            <a:spLocks/>
          </p:cNvSpPr>
          <p:nvPr/>
        </p:nvSpPr>
        <p:spPr>
          <a:xfrm>
            <a:off x="862344" y="313796"/>
            <a:ext cx="10720055" cy="590931"/>
          </a:xfrm>
          <a:prstGeom prst="rect">
            <a:avLst/>
          </a:prstGeom>
          <a:noFill/>
        </p:spPr>
        <p:txBody>
          <a:bodyPr vert="horz" wrap="square" lIns="0" tIns="45720" rIns="0" bIns="45720" rtlCol="0">
            <a:spAutoFit/>
          </a:bodyPr>
          <a:lst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90000"/>
              </a:lnSpc>
              <a:buFont typeface="Calibri" panose="020F0502020204030204" pitchFamily="34" charset="0"/>
              <a:buNone/>
            </a:pPr>
            <a:r>
              <a:rPr lang="en-US" sz="1800" dirty="0">
                <a:solidFill>
                  <a:schemeClr val="tx1"/>
                </a:solidFill>
              </a:rPr>
              <a:t>Step 9: In case, you are getting the below screen after entering your email address and password, click on “Next” and select your Green dot username shown below.</a:t>
            </a:r>
          </a:p>
        </p:txBody>
      </p:sp>
      <p:pic>
        <p:nvPicPr>
          <p:cNvPr id="3" name="Picture 2" descr="A screenshot of a computer error&#10;&#10;AI-generated content may be incorrect.">
            <a:extLst>
              <a:ext uri="{FF2B5EF4-FFF2-40B4-BE49-F238E27FC236}">
                <a16:creationId xmlns:a16="http://schemas.microsoft.com/office/drawing/2014/main" id="{82D3F681-1045-982A-98C2-F4425997BB83}"/>
              </a:ext>
            </a:extLst>
          </p:cNvPr>
          <p:cNvPicPr>
            <a:picLocks noChangeAspect="1"/>
          </p:cNvPicPr>
          <p:nvPr/>
        </p:nvPicPr>
        <p:blipFill rotWithShape="1">
          <a:blip r:embed="rId2"/>
          <a:srcRect l="2536" t="1968" r="2331" b="3846"/>
          <a:stretch/>
        </p:blipFill>
        <p:spPr>
          <a:xfrm>
            <a:off x="971550" y="1228725"/>
            <a:ext cx="4095750" cy="3343275"/>
          </a:xfrm>
          <a:prstGeom prst="rect">
            <a:avLst/>
          </a:prstGeom>
          <a:ln>
            <a:solidFill>
              <a:schemeClr val="tx1"/>
            </a:solidFill>
          </a:ln>
        </p:spPr>
      </p:pic>
      <p:pic>
        <p:nvPicPr>
          <p:cNvPr id="4" name="Picture 3" descr="A screenshot of a computer&#10;&#10;AI-generated content may be incorrect.">
            <a:extLst>
              <a:ext uri="{FF2B5EF4-FFF2-40B4-BE49-F238E27FC236}">
                <a16:creationId xmlns:a16="http://schemas.microsoft.com/office/drawing/2014/main" id="{876D79EB-C0F9-B5E4-28CE-58644DFCA750}"/>
              </a:ext>
            </a:extLst>
          </p:cNvPr>
          <p:cNvPicPr>
            <a:picLocks noChangeAspect="1"/>
          </p:cNvPicPr>
          <p:nvPr/>
        </p:nvPicPr>
        <p:blipFill rotWithShape="1">
          <a:blip r:embed="rId3"/>
          <a:srcRect l="2070" t="2849" r="2515" b="3135"/>
          <a:stretch/>
        </p:blipFill>
        <p:spPr>
          <a:xfrm>
            <a:off x="5800435" y="1228724"/>
            <a:ext cx="4219865" cy="3343275"/>
          </a:xfrm>
          <a:prstGeom prst="rect">
            <a:avLst/>
          </a:prstGeom>
          <a:ln>
            <a:solidFill>
              <a:schemeClr val="tx1"/>
            </a:solidFill>
          </a:ln>
        </p:spPr>
      </p:pic>
    </p:spTree>
    <p:extLst>
      <p:ext uri="{BB962C8B-B14F-4D97-AF65-F5344CB8AC3E}">
        <p14:creationId xmlns:p14="http://schemas.microsoft.com/office/powerpoint/2010/main" val="406735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F84FBD2-7F26-4F29-4FAC-C8443874AB4D}"/>
              </a:ext>
            </a:extLst>
          </p:cNvPr>
          <p:cNvSpPr txBox="1"/>
          <p:nvPr/>
        </p:nvSpPr>
        <p:spPr>
          <a:xfrm>
            <a:off x="780152" y="287681"/>
            <a:ext cx="10264568" cy="1200329"/>
          </a:xfrm>
          <a:prstGeom prst="rect">
            <a:avLst/>
          </a:prstGeom>
          <a:noFill/>
        </p:spPr>
        <p:txBody>
          <a:bodyPr wrap="square" rtlCol="0">
            <a:spAutoFit/>
          </a:bodyPr>
          <a:lstStyle/>
          <a:p>
            <a:r>
              <a:rPr lang="en-US" sz="1800" dirty="0">
                <a:solidFill>
                  <a:schemeClr val="tx1"/>
                </a:solidFill>
              </a:rPr>
              <a:t>Step 10: After selecting your Green Dot username, you will get an option to log into ECM Corp Pool or the ECM Prod Pool desktop.</a:t>
            </a:r>
          </a:p>
          <a:p>
            <a:pPr marL="285750" indent="-285750">
              <a:buFont typeface="Arial" panose="020B0604020202020204" pitchFamily="34" charset="0"/>
              <a:buChar char="•"/>
            </a:pPr>
            <a:r>
              <a:rPr lang="en-US" dirty="0"/>
              <a:t>ECM Corp Pool – use </a:t>
            </a:r>
            <a:r>
              <a:rPr lang="en-US" dirty="0" err="1"/>
              <a:t>Nextestate</a:t>
            </a:r>
            <a:r>
              <a:rPr lang="en-US" dirty="0"/>
              <a:t> usernames/passwords (this desktop is used for internet research)</a:t>
            </a:r>
          </a:p>
          <a:p>
            <a:pPr marL="285750" indent="-285750">
              <a:buFont typeface="Arial" panose="020B0604020202020204" pitchFamily="34" charset="0"/>
              <a:buChar char="•"/>
            </a:pPr>
            <a:r>
              <a:rPr lang="en-US" dirty="0"/>
              <a:t>ECM Prod Pool – use DCI username/password (this desktop is used to access ECM)</a:t>
            </a:r>
          </a:p>
        </p:txBody>
      </p:sp>
      <p:pic>
        <p:nvPicPr>
          <p:cNvPr id="6" name="Picture 5">
            <a:extLst>
              <a:ext uri="{FF2B5EF4-FFF2-40B4-BE49-F238E27FC236}">
                <a16:creationId xmlns:a16="http://schemas.microsoft.com/office/drawing/2014/main" id="{AE099895-E4C4-376F-597A-50EB2A839FB1}"/>
              </a:ext>
            </a:extLst>
          </p:cNvPr>
          <p:cNvPicPr>
            <a:picLocks noChangeAspect="1"/>
          </p:cNvPicPr>
          <p:nvPr/>
        </p:nvPicPr>
        <p:blipFill>
          <a:blip r:embed="rId2"/>
          <a:stretch>
            <a:fillRect/>
          </a:stretch>
        </p:blipFill>
        <p:spPr>
          <a:xfrm>
            <a:off x="1311060" y="1765009"/>
            <a:ext cx="8350679" cy="3886400"/>
          </a:xfrm>
          <a:prstGeom prst="rect">
            <a:avLst/>
          </a:prstGeom>
        </p:spPr>
      </p:pic>
    </p:spTree>
    <p:extLst>
      <p:ext uri="{BB962C8B-B14F-4D97-AF65-F5344CB8AC3E}">
        <p14:creationId xmlns:p14="http://schemas.microsoft.com/office/powerpoint/2010/main" val="2099347430"/>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A887178-918B-41B5-90B5-AF84E76A4227}">
  <ds:schemaRefs>
    <ds:schemaRef ds:uri="http://schemas.microsoft.com/sharepoint/v3/contenttype/forms"/>
  </ds:schemaRefs>
</ds:datastoreItem>
</file>

<file path=customXml/itemProps2.xml><?xml version="1.0" encoding="utf-8"?>
<ds:datastoreItem xmlns:ds="http://schemas.openxmlformats.org/officeDocument/2006/customXml" ds:itemID="{6FDF0338-C524-4CF6-9268-3569B65741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E6FD3E-3033-4D44-9759-980DCC3E7F4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emplate>{9E48B4EF-EAAB-4990-88AC-66B1FA01D9A8}tf22581678_win32</Template>
  <TotalTime>796</TotalTime>
  <Words>1078</Words>
  <Application>Microsoft Office PowerPoint</Application>
  <PresentationFormat>Widescreen</PresentationFormat>
  <Paragraphs>87</Paragraphs>
  <Slides>21</Slides>
  <Notes>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9" baseType="lpstr">
      <vt:lpstr>Aptos</vt:lpstr>
      <vt:lpstr>Arial</vt:lpstr>
      <vt:lpstr>Calibri</vt:lpstr>
      <vt:lpstr>Calibri Light</vt:lpstr>
      <vt:lpstr>Slack-Lato</vt:lpstr>
      <vt:lpstr>Symbol</vt:lpstr>
      <vt:lpstr>RetrospectVTI</vt:lpstr>
      <vt:lpstr>Acrobat Document</vt:lpstr>
      <vt:lpstr>GreenDot Onboarding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GreenDot Onboarding</dc:title>
  <dc:creator>Tripathy, Anuloma</dc:creator>
  <cp:lastModifiedBy>Goli, Sai Kiran</cp:lastModifiedBy>
  <cp:revision>25</cp:revision>
  <dcterms:created xsi:type="dcterms:W3CDTF">2025-04-08T06:26:47Z</dcterms:created>
  <dcterms:modified xsi:type="dcterms:W3CDTF">2025-07-10T11:05:04Z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